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  <p:sldMasterId id="2147483780" r:id="rId2"/>
  </p:sldMasterIdLst>
  <p:sldIdLst>
    <p:sldId id="256" r:id="rId3"/>
    <p:sldId id="265" r:id="rId4"/>
    <p:sldId id="263" r:id="rId5"/>
    <p:sldId id="266" r:id="rId6"/>
    <p:sldId id="259" r:id="rId7"/>
    <p:sldId id="267" r:id="rId8"/>
    <p:sldId id="268" r:id="rId9"/>
    <p:sldId id="269" r:id="rId10"/>
    <p:sldId id="270" r:id="rId11"/>
    <p:sldId id="257" r:id="rId12"/>
    <p:sldId id="272" r:id="rId13"/>
    <p:sldId id="27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1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44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993" cy="1164240"/>
          </a:xfrm>
          <a:prstGeom prst="rect">
            <a:avLst/>
          </a:prstGeom>
        </p:spPr>
      </p:pic>
      <p:pic>
        <p:nvPicPr>
          <p:cNvPr id="4" name="Imagem 6">
            <a:extLst>
              <a:ext uri="{FF2B5EF4-FFF2-40B4-BE49-F238E27FC236}">
                <a16:creationId xmlns:a16="http://schemas.microsoft.com/office/drawing/2014/main" id="{E72F3763-9360-4BF5-9E68-C9D41EE49C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993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84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993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33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960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508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818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021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224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19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43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87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323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4229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980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7C0FFC9-81A6-4A4A-9E5F-C2D977EDC93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6E919D4-FA55-4EC7-882A-91C8DB72F2C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37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9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2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1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1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11732" y="1164240"/>
            <a:ext cx="10972800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2348881"/>
            <a:ext cx="109728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" y="0"/>
            <a:ext cx="12190993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5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6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993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7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A28D3D-D68C-465F-9918-63102BF551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9450" y="1492032"/>
            <a:ext cx="11308359" cy="40950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pt-BR" sz="3700" dirty="0">
                <a:solidFill>
                  <a:schemeClr val="tx1"/>
                </a:solidFill>
              </a:rPr>
              <a:t>Proposta de</a:t>
            </a:r>
            <a:br>
              <a:rPr lang="pt-BR" sz="3700" dirty="0">
                <a:solidFill>
                  <a:schemeClr val="tx1"/>
                </a:solidFill>
              </a:rPr>
            </a:br>
            <a:r>
              <a:rPr lang="pt-BR" sz="3700" dirty="0">
                <a:solidFill>
                  <a:schemeClr val="tx1"/>
                </a:solidFill>
              </a:rPr>
              <a:t/>
            </a:r>
            <a:br>
              <a:rPr lang="pt-BR" sz="3700" dirty="0">
                <a:solidFill>
                  <a:schemeClr val="tx1"/>
                </a:solidFill>
              </a:rPr>
            </a:br>
            <a:r>
              <a:rPr lang="pt-BR" sz="5400" dirty="0"/>
              <a:t>P</a:t>
            </a:r>
            <a:r>
              <a:rPr lang="pt-BR" sz="5400" dirty="0">
                <a:solidFill>
                  <a:schemeClr val="tx1"/>
                </a:solidFill>
              </a:rPr>
              <a:t>rograma Plurianual de </a:t>
            </a:r>
            <a:r>
              <a:rPr lang="pt-BR" sz="5400" dirty="0"/>
              <a:t>C</a:t>
            </a:r>
            <a:r>
              <a:rPr lang="pt-BR" sz="5400" dirty="0">
                <a:solidFill>
                  <a:schemeClr val="tx1"/>
                </a:solidFill>
              </a:rPr>
              <a:t>apacitação </a:t>
            </a:r>
            <a:r>
              <a:rPr lang="pt-BR" sz="5400" dirty="0" smtClean="0">
                <a:solidFill>
                  <a:schemeClr val="tx1"/>
                </a:solidFill>
              </a:rPr>
              <a:t/>
            </a:r>
            <a:br>
              <a:rPr lang="pt-BR" sz="5400" dirty="0" smtClean="0">
                <a:solidFill>
                  <a:schemeClr val="tx1"/>
                </a:solidFill>
              </a:rPr>
            </a:br>
            <a:r>
              <a:rPr lang="pt-BR" sz="5400" dirty="0" smtClean="0">
                <a:solidFill>
                  <a:schemeClr val="tx1"/>
                </a:solidFill>
              </a:rPr>
              <a:t>em </a:t>
            </a:r>
            <a:r>
              <a:rPr lang="pt-BR" sz="5400" dirty="0"/>
              <a:t>R</a:t>
            </a:r>
            <a:r>
              <a:rPr lang="pt-BR" sz="5400" dirty="0">
                <a:solidFill>
                  <a:schemeClr val="tx1"/>
                </a:solidFill>
              </a:rPr>
              <a:t>ecursos </a:t>
            </a:r>
            <a:r>
              <a:rPr lang="pt-BR" sz="5400" dirty="0"/>
              <a:t>H</a:t>
            </a:r>
            <a:r>
              <a:rPr lang="pt-BR" sz="5400" dirty="0">
                <a:solidFill>
                  <a:schemeClr val="tx1"/>
                </a:solidFill>
              </a:rPr>
              <a:t>ídricos </a:t>
            </a:r>
            <a:br>
              <a:rPr lang="pt-BR" sz="5400" dirty="0">
                <a:solidFill>
                  <a:schemeClr val="tx1"/>
                </a:solidFill>
              </a:rPr>
            </a:br>
            <a:r>
              <a:rPr lang="pt-BR" sz="5400" dirty="0">
                <a:solidFill>
                  <a:schemeClr val="tx1"/>
                </a:solidFill>
              </a:rPr>
              <a:t/>
            </a:r>
            <a:br>
              <a:rPr lang="pt-BR" sz="5400" dirty="0">
                <a:solidFill>
                  <a:schemeClr val="tx1"/>
                </a:solidFill>
              </a:rPr>
            </a:br>
            <a:r>
              <a:rPr lang="pt-BR" sz="3700" dirty="0"/>
              <a:t>no âmbito do CAPACITA-SIGRH</a:t>
            </a:r>
          </a:p>
        </p:txBody>
      </p:sp>
    </p:spTree>
    <p:extLst>
      <p:ext uri="{BB962C8B-B14F-4D97-AF65-F5344CB8AC3E}">
        <p14:creationId xmlns:p14="http://schemas.microsoft.com/office/powerpoint/2010/main" val="2427799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90" y="2214426"/>
            <a:ext cx="11113938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10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380" y="1320028"/>
            <a:ext cx="7656195" cy="5172734"/>
          </a:xfrm>
          <a:prstGeom prst="rect">
            <a:avLst/>
          </a:prstGeom>
        </p:spPr>
      </p:pic>
      <p:sp>
        <p:nvSpPr>
          <p:cNvPr id="8" name="Seta: para a Esquerda 7">
            <a:extLst>
              <a:ext uri="{FF2B5EF4-FFF2-40B4-BE49-F238E27FC236}">
                <a16:creationId xmlns:a16="http://schemas.microsoft.com/office/drawing/2014/main" id="{A6D08DD4-C1B6-4E54-8524-ACB436CF90EE}"/>
              </a:ext>
            </a:extLst>
          </p:cNvPr>
          <p:cNvSpPr/>
          <p:nvPr/>
        </p:nvSpPr>
        <p:spPr>
          <a:xfrm>
            <a:off x="10029798" y="4785577"/>
            <a:ext cx="1491641" cy="63260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A30BB3FB-7526-4CBB-A32E-1403251664E4}"/>
              </a:ext>
            </a:extLst>
          </p:cNvPr>
          <p:cNvSpPr/>
          <p:nvPr/>
        </p:nvSpPr>
        <p:spPr>
          <a:xfrm>
            <a:off x="8438606" y="4839491"/>
            <a:ext cx="1371969" cy="5247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904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206F6B0D-6BBE-4242-B577-0329F9FCF9A6}"/>
              </a:ext>
            </a:extLst>
          </p:cNvPr>
          <p:cNvSpPr txBox="1">
            <a:spLocks/>
          </p:cNvSpPr>
          <p:nvPr/>
        </p:nvSpPr>
        <p:spPr>
          <a:xfrm>
            <a:off x="3631906" y="682444"/>
            <a:ext cx="8135385" cy="5947043"/>
          </a:xfr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endParaRPr lang="en-US" sz="3100" dirty="0">
              <a:solidFill>
                <a:schemeClr val="accent2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3100" dirty="0">
                <a:solidFill>
                  <a:schemeClr val="tx2"/>
                </a:solidFill>
              </a:rPr>
              <a:t>Para </a:t>
            </a:r>
            <a:r>
              <a:rPr lang="en-US" sz="3100" dirty="0" err="1">
                <a:solidFill>
                  <a:schemeClr val="tx2"/>
                </a:solidFill>
              </a:rPr>
              <a:t>cursos</a:t>
            </a:r>
            <a:r>
              <a:rPr lang="en-US" sz="3100" dirty="0">
                <a:solidFill>
                  <a:schemeClr val="tx2"/>
                </a:solidFill>
              </a:rPr>
              <a:t> </a:t>
            </a:r>
            <a:r>
              <a:rPr lang="en-US" sz="3100" dirty="0" err="1">
                <a:solidFill>
                  <a:schemeClr val="tx2"/>
                </a:solidFill>
              </a:rPr>
              <a:t>em</a:t>
            </a:r>
            <a:r>
              <a:rPr lang="en-US" sz="3100" dirty="0">
                <a:solidFill>
                  <a:schemeClr val="tx2"/>
                </a:solidFill>
              </a:rPr>
              <a:t> </a:t>
            </a:r>
            <a:r>
              <a:rPr lang="en-US" sz="3100" dirty="0" err="1">
                <a:solidFill>
                  <a:schemeClr val="tx2"/>
                </a:solidFill>
              </a:rPr>
              <a:t>contratação</a:t>
            </a:r>
            <a:r>
              <a:rPr lang="en-US" sz="3100" dirty="0">
                <a:solidFill>
                  <a:schemeClr val="tx2"/>
                </a:solidFill>
              </a:rPr>
              <a:t> 2021:</a:t>
            </a:r>
          </a:p>
          <a:p>
            <a:pPr lvl="1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2700" b="1" dirty="0">
                <a:solidFill>
                  <a:schemeClr val="tx2"/>
                </a:solidFill>
              </a:rPr>
              <a:t>R$ 219.210,50</a:t>
            </a:r>
            <a:r>
              <a:rPr lang="en-US" sz="2700" dirty="0">
                <a:solidFill>
                  <a:schemeClr val="tx2"/>
                </a:solidFill>
              </a:rPr>
              <a:t> advindos do PROGESTÃO I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 sz="3100" dirty="0">
              <a:solidFill>
                <a:schemeClr val="tx2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3100" dirty="0">
                <a:solidFill>
                  <a:schemeClr val="tx2"/>
                </a:solidFill>
              </a:rPr>
              <a:t>Para o </a:t>
            </a:r>
            <a:r>
              <a:rPr lang="en-US" sz="3100" dirty="0" err="1">
                <a:solidFill>
                  <a:schemeClr val="tx2"/>
                </a:solidFill>
              </a:rPr>
              <a:t>Programa</a:t>
            </a:r>
            <a:r>
              <a:rPr lang="en-US" sz="3100" dirty="0">
                <a:solidFill>
                  <a:schemeClr val="tx2"/>
                </a:solidFill>
              </a:rPr>
              <a:t> </a:t>
            </a:r>
            <a:r>
              <a:rPr lang="en-US" sz="3100" dirty="0" err="1">
                <a:solidFill>
                  <a:schemeClr val="tx2"/>
                </a:solidFill>
              </a:rPr>
              <a:t>Quadrienal</a:t>
            </a:r>
            <a:r>
              <a:rPr lang="en-US" sz="3100" dirty="0">
                <a:solidFill>
                  <a:schemeClr val="tx2"/>
                </a:solidFill>
              </a:rPr>
              <a:t> 20-23: </a:t>
            </a:r>
            <a:endParaRPr lang="en-US" sz="3100" dirty="0">
              <a:solidFill>
                <a:schemeClr val="tx2"/>
              </a:solidFill>
              <a:ea typeface="+mn-lt"/>
              <a:cs typeface="+mn-lt"/>
            </a:endParaRPr>
          </a:p>
          <a:p>
            <a:pPr lvl="1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2700" b="1" dirty="0">
                <a:solidFill>
                  <a:schemeClr val="tx2"/>
                </a:solidFill>
                <a:ea typeface="+mn-lt"/>
                <a:cs typeface="+mn-lt"/>
              </a:rPr>
              <a:t>R$</a:t>
            </a:r>
            <a:r>
              <a:rPr lang="en-US" sz="2700" b="1" dirty="0">
                <a:solidFill>
                  <a:schemeClr val="tx2"/>
                </a:solidFill>
              </a:rPr>
              <a:t> </a:t>
            </a:r>
            <a:r>
              <a:rPr lang="pt-BR" sz="2700" b="1" dirty="0" smtClean="0">
                <a:solidFill>
                  <a:schemeClr val="tx2"/>
                </a:solidFill>
              </a:rPr>
              <a:t>3.974.972,22</a:t>
            </a:r>
            <a:r>
              <a:rPr lang="pt-BR" sz="2800" dirty="0" smtClean="0"/>
              <a:t> </a:t>
            </a:r>
            <a:r>
              <a:rPr lang="en-US" sz="2700" dirty="0" smtClean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700" dirty="0">
                <a:solidFill>
                  <a:schemeClr val="tx2"/>
                </a:solidFill>
                <a:ea typeface="+mn-lt"/>
                <a:cs typeface="+mn-lt"/>
              </a:rPr>
              <a:t>advindos do PROGESTÃO II</a:t>
            </a:r>
            <a:endParaRPr lang="en-US" sz="2700" dirty="0">
              <a:solidFill>
                <a:schemeClr val="tx2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 sz="3100" dirty="0">
              <a:solidFill>
                <a:schemeClr val="tx2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60C28C1-1B76-4E8E-9E35-C2A3FD0C63BE}"/>
              </a:ext>
            </a:extLst>
          </p:cNvPr>
          <p:cNvSpPr/>
          <p:nvPr/>
        </p:nvSpPr>
        <p:spPr>
          <a:xfrm>
            <a:off x="490793" y="1351227"/>
            <a:ext cx="2861093" cy="484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72A5B76-4856-4626-A92F-ACB8A391577B}"/>
              </a:ext>
            </a:extLst>
          </p:cNvPr>
          <p:cNvSpPr txBox="1">
            <a:spLocks/>
          </p:cNvSpPr>
          <p:nvPr/>
        </p:nvSpPr>
        <p:spPr>
          <a:xfrm>
            <a:off x="484706" y="840594"/>
            <a:ext cx="2867180" cy="5673872"/>
          </a:xfr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>
              <a:spcAft>
                <a:spcPts val="600"/>
              </a:spcAft>
            </a:pPr>
            <a:endParaRPr lang="en-US" sz="3200" b="1" cap="all" dirty="0">
              <a:solidFill>
                <a:srgbClr val="FFFFFF"/>
              </a:solidFill>
            </a:endParaRPr>
          </a:p>
          <a:p>
            <a:pPr algn="ctr" defTabSz="457200">
              <a:spcAft>
                <a:spcPts val="600"/>
              </a:spcAft>
            </a:pPr>
            <a:endParaRPr lang="en-US" sz="3200" b="1" cap="all" dirty="0">
              <a:solidFill>
                <a:srgbClr val="FFFFFF"/>
              </a:solidFill>
            </a:endParaRPr>
          </a:p>
          <a:p>
            <a:pPr algn="ctr" defTabSz="457200">
              <a:spcAft>
                <a:spcPts val="600"/>
              </a:spcAft>
            </a:pPr>
            <a:endParaRPr lang="en-US" sz="3200" b="1" cap="all" dirty="0">
              <a:solidFill>
                <a:srgbClr val="FFFFFF"/>
              </a:solidFill>
            </a:endParaRPr>
          </a:p>
          <a:p>
            <a:pPr algn="ctr" defTabSz="457200">
              <a:spcAft>
                <a:spcPts val="600"/>
              </a:spcAft>
            </a:pPr>
            <a:r>
              <a:rPr lang="en-US" sz="3600" b="1" cap="all" dirty="0">
                <a:solidFill>
                  <a:srgbClr val="FFFFFF"/>
                </a:solidFill>
              </a:rPr>
              <a:t>PROPOSTA</a:t>
            </a:r>
          </a:p>
          <a:p>
            <a:pPr algn="ctr" defTabSz="457200">
              <a:spcAft>
                <a:spcPts val="600"/>
              </a:spcAft>
            </a:pPr>
            <a:endParaRPr lang="en-US" sz="3200" cap="all" dirty="0">
              <a:solidFill>
                <a:srgbClr val="FFFFFF"/>
              </a:solidFill>
            </a:endParaRPr>
          </a:p>
          <a:p>
            <a:pPr algn="ctr" defTabSz="457200">
              <a:spcBef>
                <a:spcPct val="20000"/>
              </a:spcBef>
              <a:spcAft>
                <a:spcPts val="600"/>
              </a:spcAft>
            </a:pPr>
            <a:endParaRPr lang="en-US" sz="3000" cap="all" dirty="0">
              <a:solidFill>
                <a:srgbClr val="FFFFFF"/>
              </a:solidFill>
            </a:endParaRPr>
          </a:p>
          <a:p>
            <a:pPr algn="ctr" defTabSz="457200">
              <a:spcBef>
                <a:spcPct val="20000"/>
              </a:spcBef>
              <a:spcAft>
                <a:spcPts val="600"/>
              </a:spcAft>
            </a:pPr>
            <a:endParaRPr lang="en-US" sz="3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9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A28D3D-D68C-465F-9918-63102BF551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01783" y="1123404"/>
            <a:ext cx="9591130" cy="184186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FF0000"/>
                </a:solidFill>
              </a:rPr>
              <a:t>CAPACITA-SIGRH</a:t>
            </a:r>
            <a:br>
              <a:rPr lang="pt-BR" sz="3000" b="1" dirty="0">
                <a:solidFill>
                  <a:srgbClr val="FF0000"/>
                </a:solidFill>
              </a:rPr>
            </a:br>
            <a:r>
              <a:rPr lang="pt-BR" sz="3000" dirty="0">
                <a:solidFill>
                  <a:srgbClr val="FF0000"/>
                </a:solidFill>
                <a:ea typeface="+mj-lt"/>
                <a:cs typeface="+mj-lt"/>
              </a:rPr>
              <a:t>Programa de Capacitação Permanente em Recursos Hídricos</a:t>
            </a:r>
            <a:endParaRPr lang="pt-BR" sz="3000" dirty="0">
              <a:solidFill>
                <a:srgbClr val="FF0000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09808CD-3BA3-4308-88FE-98517DA6FA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8274" y="2965267"/>
            <a:ext cx="10218148" cy="274286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05435" indent="-305435"/>
            <a:r>
              <a:rPr lang="pt-BR" sz="3000" dirty="0"/>
              <a:t>Instituído pela Deliberação CRH 214/18</a:t>
            </a:r>
            <a:endParaRPr lang="pt-BR" sz="3000" dirty="0">
              <a:ea typeface="+mn-lt"/>
              <a:cs typeface="+mn-lt"/>
            </a:endParaRPr>
          </a:p>
          <a:p>
            <a:pPr marL="305435" indent="-305435"/>
            <a:r>
              <a:rPr lang="pt-BR" sz="3000" dirty="0">
                <a:ea typeface="+mn-lt"/>
                <a:cs typeface="+mn-lt"/>
              </a:rPr>
              <a:t>Em decorrência das metas previstas no PROGESTÃO-ANA</a:t>
            </a:r>
            <a:endParaRPr lang="pt-BR" sz="3000" dirty="0"/>
          </a:p>
          <a:p>
            <a:pPr marL="305435" indent="-305435"/>
            <a:r>
              <a:rPr lang="pt-BR" sz="3000" dirty="0"/>
              <a:t>Ação da SIMA </a:t>
            </a:r>
          </a:p>
          <a:p>
            <a:pPr marL="305435" indent="-305435"/>
            <a:r>
              <a:rPr lang="pt-BR" sz="3000" dirty="0"/>
              <a:t>Por intermédio da </a:t>
            </a:r>
            <a:r>
              <a:rPr lang="pt-BR" sz="3000" dirty="0" err="1"/>
              <a:t>CRHi</a:t>
            </a:r>
            <a:r>
              <a:rPr lang="pt-BR" sz="3000" dirty="0"/>
              <a:t>, oferta cursos ao SIGRH</a:t>
            </a:r>
          </a:p>
          <a:p>
            <a:pPr marL="305435" indent="-305435"/>
            <a:endParaRPr lang="pt-BR" sz="3000" dirty="0">
              <a:cs typeface="Calibri"/>
            </a:endParaRPr>
          </a:p>
          <a:p>
            <a:pPr marL="305435" indent="-305435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93039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576E32-29B7-41DE-94B6-51E5E3DB4F3D}"/>
              </a:ext>
            </a:extLst>
          </p:cNvPr>
          <p:cNvSpPr/>
          <p:nvPr/>
        </p:nvSpPr>
        <p:spPr>
          <a:xfrm>
            <a:off x="491706" y="1199626"/>
            <a:ext cx="4140677" cy="5323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BE3E954B-23C8-4B4D-BDF2-8C08351D4100}"/>
              </a:ext>
            </a:extLst>
          </p:cNvPr>
          <p:cNvSpPr txBox="1">
            <a:spLocks/>
          </p:cNvSpPr>
          <p:nvPr/>
        </p:nvSpPr>
        <p:spPr>
          <a:xfrm>
            <a:off x="556593" y="1342238"/>
            <a:ext cx="4037838" cy="4956567"/>
          </a:xfr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pt-BR" sz="3200" b="1" cap="all">
                <a:solidFill>
                  <a:srgbClr val="FFFFFF"/>
                </a:solidFill>
              </a:rPr>
              <a:t>Justificativa</a:t>
            </a:r>
          </a:p>
          <a:p>
            <a:pPr defTabSz="457200">
              <a:spcAft>
                <a:spcPts val="600"/>
              </a:spcAft>
            </a:pPr>
            <a:endParaRPr lang="pt-BR" sz="3200" cap="all">
              <a:solidFill>
                <a:srgbClr val="FFFFFF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pt-BR" sz="3000" cap="all">
                <a:solidFill>
                  <a:srgbClr val="FFFFFF"/>
                </a:solidFill>
              </a:rPr>
              <a:t>-Capacitação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pt-BR" sz="3000" cap="all">
                <a:solidFill>
                  <a:srgbClr val="FFFFFF"/>
                </a:solidFill>
              </a:rPr>
              <a:t>é meta obrigatória </a:t>
            </a:r>
            <a:endParaRPr lang="pt-BR">
              <a:solidFill>
                <a:srgbClr val="FFFFFF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pt-BR" sz="3000" cap="all">
                <a:solidFill>
                  <a:srgbClr val="FFFFFF"/>
                </a:solidFill>
              </a:rPr>
              <a:t>do PROGESTÃO II</a:t>
            </a:r>
            <a:endParaRPr lang="pt-BR">
              <a:solidFill>
                <a:srgbClr val="FFFFFF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pt-BR" sz="2400" cap="all">
                <a:solidFill>
                  <a:srgbClr val="FFFFFF"/>
                </a:solidFill>
              </a:rPr>
              <a:t>Itens 1.3.4 &amp; 1.3.5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endParaRPr lang="pt-BR" sz="3000" cap="all">
              <a:solidFill>
                <a:srgbClr val="FFFFFF"/>
              </a:solidFill>
            </a:endParaRP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8430386E-D9DA-4B62-A11A-123032A54DB8}"/>
              </a:ext>
            </a:extLst>
          </p:cNvPr>
          <p:cNvSpPr txBox="1">
            <a:spLocks/>
          </p:cNvSpPr>
          <p:nvPr/>
        </p:nvSpPr>
        <p:spPr>
          <a:xfrm>
            <a:off x="4882736" y="682444"/>
            <a:ext cx="6812669" cy="5947043"/>
          </a:xfr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en-US" dirty="0">
                <a:solidFill>
                  <a:schemeClr val="accent2"/>
                </a:solidFill>
              </a:rPr>
              <a:t>AVALIAÇÃO ANA</a:t>
            </a:r>
            <a:endParaRPr lang="pt-BR" dirty="0">
              <a:solidFill>
                <a:schemeClr val="accent2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>
                <a:solidFill>
                  <a:schemeClr val="tx2"/>
                </a:solidFill>
              </a:rPr>
              <a:t>Envio da programação plurianual das atividades previstas, em consonância com o programa aprovado e apreciado pelo CRH (prazo abril/2021);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>
                <a:solidFill>
                  <a:schemeClr val="tx2"/>
                </a:solidFill>
              </a:rPr>
              <a:t>Implementação</a:t>
            </a:r>
            <a:r>
              <a:rPr lang="en-US" dirty="0">
                <a:solidFill>
                  <a:schemeClr val="tx2"/>
                </a:solidFill>
              </a:rPr>
              <a:t> das </a:t>
            </a:r>
            <a:r>
              <a:rPr lang="pt-BR" dirty="0">
                <a:solidFill>
                  <a:schemeClr val="tx2"/>
                </a:solidFill>
              </a:rPr>
              <a:t>atividades previstas na programação anual;</a:t>
            </a:r>
            <a:endParaRPr lang="pt-BR" b="1" dirty="0">
              <a:solidFill>
                <a:schemeClr val="tx2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>
                <a:solidFill>
                  <a:schemeClr val="tx2"/>
                </a:solidFill>
              </a:rPr>
              <a:t>Inserção dos dados no </a:t>
            </a:r>
            <a:r>
              <a:rPr lang="pt-BR" dirty="0" err="1">
                <a:solidFill>
                  <a:schemeClr val="tx2"/>
                </a:solidFill>
              </a:rPr>
              <a:t>SabeRH</a:t>
            </a:r>
            <a:r>
              <a:rPr lang="pt-BR" dirty="0">
                <a:solidFill>
                  <a:schemeClr val="tx2"/>
                </a:solidFill>
              </a:rPr>
              <a:t> comprovando a implementação das atividades previstas na programação anual; 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dirty="0">
                <a:solidFill>
                  <a:schemeClr val="tx2"/>
                </a:solidFill>
              </a:rPr>
              <a:t>Avaliação intermediária e final da execução; </a:t>
            </a:r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19AD9F8F-9117-4CEE-8BD2-9277B93F1C2A}"/>
              </a:ext>
            </a:extLst>
          </p:cNvPr>
          <p:cNvSpPr txBox="1">
            <a:spLocks/>
          </p:cNvSpPr>
          <p:nvPr/>
        </p:nvSpPr>
        <p:spPr>
          <a:xfrm>
            <a:off x="627037" y="3701689"/>
            <a:ext cx="4037838" cy="2223308"/>
          </a:xfr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endParaRPr lang="en-US" sz="3100" b="1" cap="all" dirty="0">
              <a:solidFill>
                <a:srgbClr val="000000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040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5" descr="Tabela&#10;&#10;Descrição gerada automaticamente">
            <a:extLst>
              <a:ext uri="{FF2B5EF4-FFF2-40B4-BE49-F238E27FC236}">
                <a16:creationId xmlns:a16="http://schemas.microsoft.com/office/drawing/2014/main" id="{6E2EFB9A-5390-4F39-B667-8461176F3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94" y="1149292"/>
            <a:ext cx="11412745" cy="567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4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Tabela&#10;&#10;Descrição gerada automaticamente">
            <a:extLst>
              <a:ext uri="{FF2B5EF4-FFF2-40B4-BE49-F238E27FC236}">
                <a16:creationId xmlns:a16="http://schemas.microsoft.com/office/drawing/2014/main" id="{C6F7AF72-1961-4679-9550-92BA56639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06" y="1209410"/>
            <a:ext cx="11513387" cy="550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1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Tabela&#10;&#10;Descrição gerada automaticamente">
            <a:extLst>
              <a:ext uri="{FF2B5EF4-FFF2-40B4-BE49-F238E27FC236}">
                <a16:creationId xmlns:a16="http://schemas.microsoft.com/office/drawing/2014/main" id="{CECA65E7-EE31-44E1-B84F-570FA8339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21" y="1244578"/>
            <a:ext cx="11024558" cy="526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Tabela&#10;&#10;Descrição gerada automaticamente">
            <a:extLst>
              <a:ext uri="{FF2B5EF4-FFF2-40B4-BE49-F238E27FC236}">
                <a16:creationId xmlns:a16="http://schemas.microsoft.com/office/drawing/2014/main" id="{7F88397B-FF3C-4DA3-B94D-39DB87F9A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27" y="1095919"/>
            <a:ext cx="11412746" cy="569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1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Tabela&#10;&#10;Descrição gerada automaticamente">
            <a:extLst>
              <a:ext uri="{FF2B5EF4-FFF2-40B4-BE49-F238E27FC236}">
                <a16:creationId xmlns:a16="http://schemas.microsoft.com/office/drawing/2014/main" id="{FB02ED3B-A7FE-47E8-A331-87B11ED93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26" y="749492"/>
            <a:ext cx="10650747" cy="610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22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Tabela&#10;&#10;Descrição gerada automaticamente">
            <a:extLst>
              <a:ext uri="{FF2B5EF4-FFF2-40B4-BE49-F238E27FC236}">
                <a16:creationId xmlns:a16="http://schemas.microsoft.com/office/drawing/2014/main" id="{868C7C30-6AF7-4EC8-BF5B-86F8016EE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83" y="1271948"/>
            <a:ext cx="11125199" cy="544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732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Mestre SIMA</Template>
  <TotalTime>127</TotalTime>
  <Words>157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 2</vt:lpstr>
      <vt:lpstr>Tema do Office</vt:lpstr>
      <vt:lpstr>Personalizar design</vt:lpstr>
      <vt:lpstr>Proposta de  Programa Plurianual de Capacitação  em Recursos Hídricos   no âmbito do CAPACITA-SIGRH</vt:lpstr>
      <vt:lpstr>CAPACITA-SIGRH Programa de Capacitação Permanente em Recursos Hídricos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o Capacita-SIGRH</dc:title>
  <dc:creator>DPG</dc:creator>
  <cp:lastModifiedBy>Iara Bueno Giacomini (SIMA_SP)</cp:lastModifiedBy>
  <cp:revision>744</cp:revision>
  <dcterms:created xsi:type="dcterms:W3CDTF">2020-11-19T20:07:09Z</dcterms:created>
  <dcterms:modified xsi:type="dcterms:W3CDTF">2020-12-16T20:04:40Z</dcterms:modified>
</cp:coreProperties>
</file>