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5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7" r:id="rId4"/>
    <p:sldId id="259" r:id="rId5"/>
    <p:sldId id="260" r:id="rId6"/>
    <p:sldId id="358" r:id="rId7"/>
    <p:sldId id="261" r:id="rId8"/>
    <p:sldId id="262" r:id="rId9"/>
    <p:sldId id="264" r:id="rId10"/>
    <p:sldId id="343" r:id="rId11"/>
    <p:sldId id="311" r:id="rId12"/>
    <p:sldId id="267" r:id="rId13"/>
    <p:sldId id="299" r:id="rId14"/>
    <p:sldId id="302" r:id="rId15"/>
    <p:sldId id="301" r:id="rId16"/>
    <p:sldId id="300" r:id="rId17"/>
    <p:sldId id="303" r:id="rId18"/>
    <p:sldId id="354" r:id="rId19"/>
    <p:sldId id="353" r:id="rId20"/>
    <p:sldId id="355" r:id="rId21"/>
    <p:sldId id="356" r:id="rId22"/>
    <p:sldId id="357" r:id="rId23"/>
    <p:sldId id="321" r:id="rId24"/>
    <p:sldId id="325" r:id="rId25"/>
    <p:sldId id="338" r:id="rId26"/>
    <p:sldId id="339" r:id="rId27"/>
    <p:sldId id="340" r:id="rId28"/>
    <p:sldId id="341" r:id="rId29"/>
    <p:sldId id="342" r:id="rId30"/>
    <p:sldId id="346" r:id="rId31"/>
    <p:sldId id="347" r:id="rId32"/>
    <p:sldId id="352" r:id="rId33"/>
    <p:sldId id="344" r:id="rId34"/>
    <p:sldId id="296" r:id="rId35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ZTGwjuTBoyp+IEodZ/APmkdJ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5D5F4-193E-6286-9B51-BE71EDC8FBD9}" v="146" dt="2021-06-30T17:43:08.375"/>
  </p1510:revLst>
</p1510:revInfo>
</file>

<file path=ppt/tableStyles.xml><?xml version="1.0" encoding="utf-8"?>
<a:tblStyleLst xmlns:a="http://schemas.openxmlformats.org/drawingml/2006/main" def="{C884E440-3DB5-4C6D-BE8A-FEBCBAAD5150}">
  <a:tblStyle styleId="{C884E440-3DB5-4C6D-BE8A-FEBCBAAD51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D06C9-3F87-4535-A0D4-D79036CB9A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9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86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89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68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14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611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30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9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291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16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507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01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628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20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637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87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52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697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420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87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588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666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119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15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57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body" idx="4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body" idx="6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5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5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4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6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543960" y="1259280"/>
            <a:ext cx="7771320" cy="130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97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do atendimento às metas de atualização do enquadramento em trechos do Rio Jundiaí</a:t>
            </a:r>
            <a:endParaRPr sz="249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795999" y="2593716"/>
            <a:ext cx="3125931" cy="133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Apresentação </a:t>
            </a:r>
            <a:r>
              <a:rPr lang="pt-BR" sz="2000" dirty="0">
                <a:latin typeface="Verdana"/>
                <a:ea typeface="Verdana"/>
                <a:cs typeface="Verdana"/>
                <a:sym typeface="Verdana"/>
              </a:rPr>
              <a:t>ao</a:t>
            </a:r>
            <a:endParaRPr dirty="0"/>
          </a:p>
          <a:p>
            <a:pPr lvl="0" algn="ctr"/>
            <a:r>
              <a:rPr lang="pt-BR" sz="2000" dirty="0">
                <a:latin typeface="Verdana"/>
                <a:ea typeface="Verdana"/>
                <a:cs typeface="Verdana"/>
              </a:rPr>
              <a:t>Conselho Estadual de Recursos Hídricos </a:t>
            </a:r>
            <a:endParaRPr sz="2000" dirty="0">
              <a:latin typeface="Verdana"/>
              <a:ea typeface="Verdana"/>
              <a:cs typeface="Verdana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1"/>
          <p:cNvSpPr/>
          <p:nvPr/>
        </p:nvSpPr>
        <p:spPr>
          <a:xfrm>
            <a:off x="543960" y="764280"/>
            <a:ext cx="214056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Relatório Técnico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40" y="2639160"/>
            <a:ext cx="4967640" cy="33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/>
          <p:nvPr/>
        </p:nvSpPr>
        <p:spPr>
          <a:xfrm>
            <a:off x="611640" y="5949360"/>
            <a:ext cx="4319280" cy="43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Fonte: http://www.saae.sp.gov.br/programa-de-educacao-ambiental-rio-jundiai-limpo/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1"/>
          <p:cNvCxnSpPr/>
          <p:nvPr/>
        </p:nvCxnSpPr>
        <p:spPr>
          <a:xfrm>
            <a:off x="6228000" y="3997440"/>
            <a:ext cx="208836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"/>
          <p:cNvSpPr/>
          <p:nvPr/>
        </p:nvSpPr>
        <p:spPr>
          <a:xfrm>
            <a:off x="6156000" y="4069440"/>
            <a:ext cx="229788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Verdana"/>
                <a:ea typeface="Verdana"/>
                <a:cs typeface="Verdana"/>
                <a:sym typeface="Verdana"/>
              </a:rPr>
              <a:t>21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/07/2021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0" y="6453360"/>
            <a:ext cx="9142200" cy="4028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9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1520" cy="6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272520" y="68040"/>
            <a:ext cx="417456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857" y="636756"/>
            <a:ext cx="561403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200" b="1" dirty="0" bmk="_Toc72311982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200" b="1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VARIAVEIS QUALITATIVAS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200" b="1" dirty="0" bmk="_Toc72311982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ea typeface="Verdana"/>
              </a:rPr>
              <a:t>Deliberação CRH 202/2017 </a:t>
            </a:r>
            <a:endParaRPr lang="pt-BR" dirty="0">
              <a:ea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2200" b="1" dirty="0" bmk="_Toc72311982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200" b="1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Parâmetros monitorados: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200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Oxigênio Dissolvido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altLang="pt-BR" sz="2200" i="0" u="none" strike="noStrike" cap="none" normalizeH="0" baseline="0" dirty="0" bmk="_Toc72311982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200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Demanda Bioquímica de Oxigênio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altLang="pt-BR" sz="2200" i="0" u="none" strike="noStrike" cap="none" normalizeH="0" baseline="0" dirty="0" bmk="_Toc72311982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200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Nitrogênio Amoniacal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200" i="0" u="none" strike="noStrike" cap="none" normalizeH="0" baseline="0" dirty="0" bmk="_Toc72311982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200" dirty="0" bmk="_Toc7231198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Fósforo Total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altLang="pt-BR" sz="2200" i="0" u="none" strike="noStrike" cap="none" normalizeH="0" baseline="0" dirty="0" bmk="_Toc72311982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200" dirty="0" bmk="_Toc72311982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Coliformes Termotolerantes (E. coli)</a:t>
            </a:r>
            <a:endParaRPr kumimoji="0" lang="pt-BR" altLang="pt-BR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0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p10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(pontos de monitoramento)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2" y="914400"/>
            <a:ext cx="7895303" cy="54776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9432" y="914400"/>
            <a:ext cx="417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Pontos de monitoramento na área de interesse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9432" y="122217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CETESB: 6 pontos</a:t>
            </a:r>
          </a:p>
          <a:p>
            <a:r>
              <a:rPr lang="pt-BR" dirty="0"/>
              <a:t>Concessionárias: 10 pontos (2 sobrepostos)</a:t>
            </a:r>
          </a:p>
          <a:p>
            <a:r>
              <a:rPr lang="pt-BR" dirty="0"/>
              <a:t>Total: 14 pontos</a:t>
            </a:r>
          </a:p>
        </p:txBody>
      </p:sp>
    </p:spTree>
    <p:extLst>
      <p:ext uri="{BB962C8B-B14F-4D97-AF65-F5344CB8AC3E}">
        <p14:creationId xmlns:p14="http://schemas.microsoft.com/office/powerpoint/2010/main" val="357060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(médias anuais)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8294" y="54219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1" y="888141"/>
            <a:ext cx="8527314" cy="54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(médias anuais)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6433" y="5602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55" y="848255"/>
            <a:ext cx="8130990" cy="54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(médias anuais)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75" y="898058"/>
            <a:ext cx="8507250" cy="54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(médias anuais)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27" y="814680"/>
            <a:ext cx="8752336" cy="5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(médias anuais)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3" y="814680"/>
            <a:ext cx="8846608" cy="53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(por ponto)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2315" y="981285"/>
            <a:ext cx="510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56" y="1536124"/>
            <a:ext cx="8592184" cy="35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(por ponto)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1319840"/>
            <a:ext cx="7972925" cy="50834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82315" y="981285"/>
            <a:ext cx="510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</a:t>
            </a:r>
          </a:p>
        </p:txBody>
      </p:sp>
    </p:spTree>
    <p:extLst>
      <p:ext uri="{BB962C8B-B14F-4D97-AF65-F5344CB8AC3E}">
        <p14:creationId xmlns:p14="http://schemas.microsoft.com/office/powerpoint/2010/main" val="30668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(por ponto)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2315" y="981285"/>
            <a:ext cx="510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6" y="1536124"/>
            <a:ext cx="8482513" cy="32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457200" y="763674"/>
            <a:ext cx="822852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Bases normativas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457200" y="851378"/>
            <a:ext cx="8228520" cy="429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343080" marR="0" lvl="0" indent="-342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Atendimento ao artigo 3º, da </a:t>
            </a:r>
            <a:r>
              <a:rPr lang="pt-BR" sz="1800" b="0" i="0" u="sng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Deliberação CRH nº 202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de 24/04/2017: “Referenda a proposta de alteração da classe de qualidade do Rio Jundiaí, em determinados trechos, de Classe 4 para Classe 3, contida na Deliberação dos Comitês PCJ nº 261/16, de 16/12/2016”.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Caberá “[...] ao Departamento de Águas e Energia Elétrica - DAEE, em articulação com a CETESB – Companhia Ambiental do Estado de São Paulo, </a:t>
            </a:r>
            <a:r>
              <a:rPr lang="pt-BR" sz="1800" b="0" i="0" u="sng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fiscalizar e acompanhar o cumprimento das metas do enquadramento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emitindo, a cada dois anos, relatório a ser encaminhado aos </a:t>
            </a:r>
            <a:r>
              <a:rPr lang="pt-BR" sz="1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Comitês PCJ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 ao CRH”.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2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Antecedentes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(por ponto)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2315" y="981285"/>
            <a:ext cx="510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3" y="1672763"/>
            <a:ext cx="8388708" cy="39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(por ponto)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2315" y="981285"/>
            <a:ext cx="510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2" y="1616329"/>
            <a:ext cx="8239562" cy="39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r>
              <a:rPr lang="pt-BR" sz="1400" b="0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(conformidade)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2520" y="981285"/>
            <a:ext cx="8422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Ponto JUNA 03125 – Várzea Paulista - </a:t>
            </a:r>
            <a:r>
              <a:rPr lang="pt-BR" sz="1600" dirty="0"/>
              <a:t>Ponte na Marg. do Rio Jundiaí, alt. 1146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Conformidade anual (%) de DBO, OD, NH</a:t>
            </a:r>
            <a:r>
              <a:rPr lang="pt-BR" sz="1600" b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Fósforo Total e </a:t>
            </a:r>
            <a:r>
              <a:rPr lang="pt-BR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. coli com o padrão para Classe 3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38" y="2131099"/>
            <a:ext cx="7764244" cy="41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qualitativas 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2520" y="981285"/>
            <a:ext cx="842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Índice de tratamento de esgotos em 2019 e 2020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96224"/>
              </p:ext>
            </p:extLst>
          </p:nvPr>
        </p:nvGraphicFramePr>
        <p:xfrm>
          <a:off x="408175" y="1411707"/>
          <a:ext cx="7741214" cy="4528064"/>
        </p:xfrm>
        <a:graphic>
          <a:graphicData uri="http://schemas.openxmlformats.org/drawingml/2006/table">
            <a:tbl>
              <a:tblPr firstRow="1" firstCol="1"/>
              <a:tblGrid>
                <a:gridCol w="1406486">
                  <a:extLst>
                    <a:ext uri="{9D8B030D-6E8A-4147-A177-3AD203B41FA5}">
                      <a16:colId xmlns:a16="http://schemas.microsoft.com/office/drawing/2014/main" val="2948160994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4169025602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1279480634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1767335839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1602348029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2434674890"/>
                    </a:ext>
                  </a:extLst>
                </a:gridCol>
                <a:gridCol w="1055788">
                  <a:extLst>
                    <a:ext uri="{9D8B030D-6E8A-4147-A177-3AD203B41FA5}">
                      <a16:colId xmlns:a16="http://schemas.microsoft.com/office/drawing/2014/main" val="1729899205"/>
                    </a:ext>
                  </a:extLst>
                </a:gridCol>
              </a:tblGrid>
              <a:tr h="153076">
                <a:tc rowSpan="2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b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Município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93822"/>
                  </a:ext>
                </a:extLst>
              </a:tr>
              <a:tr h="1240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da população urbana atendida por rede coletora de esgotos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do tratamento do esgoto coletado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ICTEM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da população urbana atendida por rede coletora de esgotos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do tratamento do esgoto coletado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ICTEM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43810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Campo Limpo Paulista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6,41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51655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Várzea Paulista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9,78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9,79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92003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Jundiaí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98,23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48558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Itupeva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989372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Indaiatuba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9,97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743380"/>
                  </a:ext>
                </a:extLst>
              </a:tr>
              <a:tr h="50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Salto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91,57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97,48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037857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08175" y="5959074"/>
            <a:ext cx="643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ICTEM: Indicador de Coleta e </a:t>
            </a:r>
            <a:r>
              <a:rPr lang="pt-BR" dirty="0" err="1"/>
              <a:t>Tratabilidade</a:t>
            </a:r>
            <a:r>
              <a:rPr lang="pt-BR" dirty="0"/>
              <a:t> dos Esgotos do Município</a:t>
            </a:r>
          </a:p>
        </p:txBody>
      </p:sp>
    </p:spTree>
    <p:extLst>
      <p:ext uri="{BB962C8B-B14F-4D97-AF65-F5344CB8AC3E}">
        <p14:creationId xmlns:p14="http://schemas.microsoft.com/office/powerpoint/2010/main" val="263863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2520" y="981285"/>
            <a:ext cx="8422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Campo Limpo Paulista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921 ligações de esgotos na rede coletora 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3.487 metros de redes de esgotos, interligadas com a ETE de Várzea Paulista.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interligação do descarte de lodos da ETA de Campo Limpo Paulista na rede coletora de esgotos, interligada à ETE de Várzea Paulista.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72520" y="981285"/>
            <a:ext cx="842230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Várzea Paulista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968 ligações de esgotos na rede coletora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2.770 metros de redes de esgotos, interligadas com a ETE de Várzea Paulista</a:t>
            </a: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interligação do descarte de lodos da ETA Jardim das Palmeiras na rede coletora de esgotos, interligada à ETE de Várzea Paulista.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230;p11">
            <a:extLst>
              <a:ext uri="{FF2B5EF4-FFF2-40B4-BE49-F238E27FC236}">
                <a16:creationId xmlns:a16="http://schemas.microsoft.com/office/drawing/2014/main" id="{EF18B5B7-9626-4AD3-BD46-A536E27EFA5A}"/>
              </a:ext>
            </a:extLst>
          </p:cNvPr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17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72520" y="852949"/>
            <a:ext cx="842230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Itupeva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1.115 ligações de esgotos na rede coletora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1.041 metros de redes de esgotos, interligadas com a ETE Nica Preta.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4.555 metros do emissário da margem esquerda do rio Jundiaí, cerca de 56% do total previsto.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800" dirty="0">
                <a:latin typeface="Verdana"/>
                <a:ea typeface="Verdana"/>
              </a:rPr>
              <a:t>- Implantação e operação da nova ETE de Aparecidinha, responsável pelo tratamento 200 ligações de esgotos de cerca de 700 habitantes.</a:t>
            </a:r>
          </a:p>
        </p:txBody>
      </p:sp>
      <p:sp>
        <p:nvSpPr>
          <p:cNvPr id="7" name="Google Shape;230;p11">
            <a:extLst>
              <a:ext uri="{FF2B5EF4-FFF2-40B4-BE49-F238E27FC236}">
                <a16:creationId xmlns:a16="http://schemas.microsoft.com/office/drawing/2014/main" id="{27B85DED-905D-4432-B3D6-A87B6F2F7AB0}"/>
              </a:ext>
            </a:extLst>
          </p:cNvPr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35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72520" y="852949"/>
            <a:ext cx="842230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Jundiaí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ações da DAE S/A visando a melhoria da coleta de esgotos, tais como a eliminação de vazamentos manutenção para prevenção à ocorrência de vazamentos e a substituição de redes de esgoto.</a:t>
            </a: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230;p11">
            <a:extLst>
              <a:ext uri="{FF2B5EF4-FFF2-40B4-BE49-F238E27FC236}">
                <a16:creationId xmlns:a16="http://schemas.microsoft.com/office/drawing/2014/main" id="{F49129DA-91F8-420C-A920-A1122E656089}"/>
              </a:ext>
            </a:extLst>
          </p:cNvPr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67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72520" y="852949"/>
            <a:ext cx="8422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Indaiatuba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Conclusão das obras de ampliação da ETE Mário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Araldo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Candello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, visando o tratamento da totalidade dos esgotos para ela encaminhados. Início da operação progressiva em novembro de 2019 e a operação plena, com 100% dos esgotos coletados no município, a partir de maio de 2020.</a:t>
            </a:r>
            <a:r>
              <a:rPr lang="pt-BR" dirty="0"/>
              <a:t> </a:t>
            </a:r>
          </a:p>
          <a:p>
            <a:pPr marL="285750" indent="-285750" algn="just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Com a finalização das obras, o índice de tratamento dos esgotos coletados do município passou de 65,7 % para 100%.</a:t>
            </a: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sp>
        <p:nvSpPr>
          <p:cNvPr id="7" name="Google Shape;230;p11">
            <a:extLst>
              <a:ext uri="{FF2B5EF4-FFF2-40B4-BE49-F238E27FC236}">
                <a16:creationId xmlns:a16="http://schemas.microsoft.com/office/drawing/2014/main" id="{CD2D0C08-9DD0-4736-AC10-AB6CC6F3C28D}"/>
              </a:ext>
            </a:extLst>
          </p:cNvPr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2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72520" y="852949"/>
            <a:ext cx="842230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Salto</a:t>
            </a:r>
          </a:p>
          <a:p>
            <a:pPr marL="285750" indent="-285750">
              <a:buFontTx/>
              <a:buChar char="-"/>
            </a:pP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Conclusão das obras de implantação de nova lagoa de tratamento de efluentes da empresa Eucatex no final de setembro de 2018, a qual já se encontra em operação.</a:t>
            </a:r>
          </a:p>
          <a:p>
            <a:pPr marL="285750" indent="-285750">
              <a:buFontTx/>
              <a:buChar char="-"/>
            </a:pPr>
            <a:endParaRPr lang="pt-BR" sz="1800" dirty="0">
              <a:latin typeface="Verdana"/>
              <a:ea typeface="Verdana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/>
                <a:ea typeface="Verdana"/>
              </a:rPr>
              <a:t>Obras em andamento para substituição do sistema de aeração convencional para sistema de aeração por ar difuso.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latin typeface="Verdana"/>
                <a:ea typeface="Verdana"/>
              </a:rPr>
              <a:t>Instalação de duas peneiras rotativas e instalação de novo </a:t>
            </a:r>
            <a:r>
              <a:rPr lang="pt-BR" sz="1800" dirty="0" err="1">
                <a:latin typeface="Verdana"/>
                <a:ea typeface="Verdana"/>
              </a:rPr>
              <a:t>flotador</a:t>
            </a:r>
            <a:r>
              <a:rPr lang="pt-BR" sz="1800" dirty="0">
                <a:latin typeface="Verdana"/>
                <a:ea typeface="Verdana"/>
              </a:rPr>
              <a:t>. </a:t>
            </a:r>
          </a:p>
        </p:txBody>
      </p:sp>
      <p:sp>
        <p:nvSpPr>
          <p:cNvPr id="7" name="Google Shape;230;p11">
            <a:extLst>
              <a:ext uri="{FF2B5EF4-FFF2-40B4-BE49-F238E27FC236}">
                <a16:creationId xmlns:a16="http://schemas.microsoft.com/office/drawing/2014/main" id="{8A4710E0-318E-4BB3-A503-D7EAEC1D5156}"/>
              </a:ext>
            </a:extLst>
          </p:cNvPr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Obras realizadas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4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Área de interesse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20" y="828360"/>
            <a:ext cx="7809480" cy="555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/>
            <a:r>
              <a:rPr lang="pt-BR" sz="1600" b="1" dirty="0">
                <a:latin typeface="Verdana"/>
                <a:ea typeface="Verdana"/>
                <a:cs typeface="Verdana"/>
                <a:sym typeface="Verdana"/>
              </a:rPr>
              <a:t>Ações institucionais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7215" y="882604"/>
            <a:ext cx="77084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CETESB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/>
              <a:t>A CSJ - Companhia de Saneamento de Jundiaí está desenvolvendo projeto de ampliação da ETE, com alteração na concepção do sistema, adaptado às condições definidas no Plano de Bacias do PCJ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Em decorrência de condicionantes do licenciamento ambiental, as empresas Continental </a:t>
            </a:r>
            <a:r>
              <a:rPr lang="pt-BR" sz="1600" dirty="0" err="1"/>
              <a:t>Automotive</a:t>
            </a:r>
            <a:r>
              <a:rPr lang="pt-BR" sz="1600" dirty="0"/>
              <a:t> do Brasil Ltda, em Várzea Paulista, </a:t>
            </a:r>
            <a:r>
              <a:rPr lang="pt-BR" sz="1600" dirty="0" err="1"/>
              <a:t>ThyssenKrup</a:t>
            </a:r>
            <a:r>
              <a:rPr lang="pt-BR" sz="1600" dirty="0"/>
              <a:t> Metalúrgica Campo Limpo Ltda, em Campo Limpo Paulista, e </a:t>
            </a:r>
            <a:r>
              <a:rPr lang="pt-BR" sz="1600" dirty="0" err="1"/>
              <a:t>Univeler</a:t>
            </a:r>
            <a:r>
              <a:rPr lang="pt-BR" sz="1600" dirty="0"/>
              <a:t> Brasil Industrial Ltda, em Indaiatuba, interligaram seus efluentes líquidos </a:t>
            </a:r>
            <a:r>
              <a:rPr lang="pt-BR" sz="1600" dirty="0" err="1"/>
              <a:t>pré-tratados</a:t>
            </a:r>
            <a:r>
              <a:rPr lang="pt-BR" sz="1600" dirty="0"/>
              <a:t> nas redes coletoras municipais, eliminando lançamentos no Rio Jundiaí.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Em breve uma indústria de alimentos de Jundiaí também estará interligada com a estação de tratamento daquele município.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Está prevista, ainda, a execução de obras na margem direita do Rio Jundiaí, na região de Itupeva, que irá eliminar o lançamento direto, no rio, de efluentes líquidos industriais tratados.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11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"/>
          <p:cNvSpPr/>
          <p:nvPr/>
        </p:nvSpPr>
        <p:spPr>
          <a:xfrm>
            <a:off x="457200" y="1592640"/>
            <a:ext cx="8228520" cy="4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961"/>
              </a:spcBef>
              <a:spcAft>
                <a:spcPts val="0"/>
              </a:spcAft>
              <a:buNone/>
            </a:pPr>
            <a:r>
              <a:rPr lang="pt-BR" sz="1800" b="1" u="sng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OD: </a:t>
            </a:r>
            <a:r>
              <a:rPr lang="pt-BR" sz="1800" b="0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Entre 2019 e 2020 as concentrações médias anuais de oxigênio dissolvido atenderam às metas da atualização do enquadramento. </a:t>
            </a:r>
            <a:endParaRPr sz="1800" b="0" strike="noStrike" dirty="0">
              <a:solidFill>
                <a:schemeClr val="dk1"/>
              </a:solidFill>
              <a:latin typeface="+mn-lt"/>
              <a:sym typeface="Arial"/>
            </a:endParaRPr>
          </a:p>
          <a:p>
            <a:pPr lvl="0" algn="just">
              <a:spcBef>
                <a:spcPts val="961"/>
              </a:spcBef>
            </a:pPr>
            <a:r>
              <a:rPr lang="pt-BR" sz="1800" b="1" u="sng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DBO:</a:t>
            </a:r>
            <a:r>
              <a:rPr lang="pt-BR" sz="1800" b="0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 Houve 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melhora deste indicador de qualidade nos anos de 2019 e 2020, em relação à média de 2011 a 2017, até a jusante de Itupeva, inclusive atendendo aos limites legais no ano de 2020. </a:t>
            </a:r>
            <a:endParaRPr lang="pt-BR" sz="1800" b="0" strike="noStrike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lvl="0" algn="just">
              <a:spcBef>
                <a:spcPts val="961"/>
              </a:spcBef>
            </a:pPr>
            <a:r>
              <a:rPr lang="pt-BR" sz="1800" b="1" u="sng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Nitrogênio Amoniacal</a:t>
            </a:r>
            <a:r>
              <a:rPr lang="pt-BR" sz="1800" b="1" u="sng" dirty="0">
                <a:latin typeface="+mn-lt"/>
                <a:ea typeface="Verdana"/>
                <a:cs typeface="Verdana"/>
                <a:sym typeface="Verdana"/>
              </a:rPr>
              <a:t>:</a:t>
            </a:r>
            <a:r>
              <a:rPr lang="pt-BR" sz="1800" b="1" dirty="0"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Foram observadas</a:t>
            </a:r>
            <a:r>
              <a:rPr lang="pt-BR" sz="1800" b="1" dirty="0"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oscilações nas concentrações, no entanto com atendimento integral, em termos médios, ao padrão de qualidade. </a:t>
            </a:r>
          </a:p>
          <a:p>
            <a:pPr lvl="0" algn="just">
              <a:spcBef>
                <a:spcPts val="961"/>
              </a:spcBef>
            </a:pPr>
            <a:r>
              <a:rPr lang="pt-BR" sz="1800" b="1" u="sng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Fósforo Total: 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T</a:t>
            </a:r>
            <a:r>
              <a:rPr lang="pt-BR" sz="1800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ambém 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o</a:t>
            </a:r>
            <a:r>
              <a:rPr lang="pt-BR" sz="1800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bservadas oscilações</a:t>
            </a:r>
            <a:r>
              <a:rPr lang="pt-BR" sz="1800" dirty="0">
                <a:latin typeface="+mn-lt"/>
                <a:ea typeface="Verdana"/>
                <a:cs typeface="Verdana"/>
                <a:sym typeface="Verdana"/>
              </a:rPr>
              <a:t>, porém</a:t>
            </a:r>
            <a:r>
              <a:rPr lang="pt-BR" sz="1800" strike="noStrik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 continua apresentando não conformidade.</a:t>
            </a:r>
          </a:p>
          <a:p>
            <a:pPr lvl="0" algn="just">
              <a:spcBef>
                <a:spcPts val="961"/>
              </a:spcBef>
            </a:pPr>
            <a:r>
              <a:rPr lang="pt-BR" sz="1800" b="1" u="sng" dirty="0">
                <a:latin typeface="+mn-lt"/>
                <a:ea typeface="Verdana"/>
                <a:sym typeface="Verdana"/>
              </a:rPr>
              <a:t>E. Coli: </a:t>
            </a:r>
            <a:r>
              <a:rPr lang="pt-BR" sz="1800" dirty="0">
                <a:latin typeface="+mn-lt"/>
                <a:ea typeface="Verdana"/>
                <a:sym typeface="Verdana"/>
              </a:rPr>
              <a:t>Continua apresentando não conformidade, tendo, contudo, sido observada melhora em alguns pontos, em relação à média de 2011-2017.</a:t>
            </a:r>
            <a:endParaRPr sz="1800" strike="noStrike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524" name="Google Shape;524;p37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5" name="Google Shape;525;p37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6" name="Google Shape;526;p37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7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Conclusões e Recomendações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457200" y="872640"/>
            <a:ext cx="822852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Conclusões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60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4" name="Google Shape;534;p38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5" name="Google Shape;535;p38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8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Conclusões e Recomendações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457200" y="800639"/>
            <a:ext cx="8228520" cy="92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Recomendações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457200" y="1612490"/>
            <a:ext cx="8228520" cy="478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800" b="0" strike="noStrike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r>
              <a:rPr lang="pt-BR" sz="1800" dirty="0">
                <a:latin typeface="+mj-lt"/>
              </a:rPr>
              <a:t>Realização de análises integradas de quantidade e qualidade, principalmente avaliando os impactos dos níveis pluviométricos e alterações de vazões nos parâmetros de qualidade das águas na Bacia do rio Jundiaí.</a:t>
            </a:r>
            <a:endParaRPr lang="pt-BR" sz="1800" b="0" strike="noStrike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lvl="0" algn="just"/>
            <a:endParaRPr lang="pt-BR" sz="1800" dirty="0"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lvl="0" algn="just"/>
            <a:r>
              <a:rPr lang="pt-BR" sz="1800" b="0" strike="noStrike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/>
                <a:sym typeface="Verdana"/>
              </a:rPr>
              <a:t>Continuidade </a:t>
            </a:r>
            <a:r>
              <a:rPr lang="pt-BR" sz="1800" strike="noStrike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/>
                <a:sym typeface="Verdana"/>
              </a:rPr>
              <a:t>dos avanços nos sistemas de saneamento pactuados com as concessionárias de águas e esgotos.</a:t>
            </a:r>
          </a:p>
          <a:p>
            <a:pPr algn="just"/>
            <a:endParaRPr lang="pt-BR" sz="1800" dirty="0"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algn="just"/>
            <a:r>
              <a:rPr lang="pt-BR" sz="1800" dirty="0">
                <a:solidFill>
                  <a:schemeClr val="dk1"/>
                </a:solidFill>
                <a:latin typeface="+mj-lt"/>
                <a:ea typeface="Verdana" panose="020B0604030504040204" pitchFamily="34" charset="0"/>
                <a:cs typeface="Verdana"/>
                <a:sym typeface="Verdana"/>
              </a:rPr>
              <a:t>M</a:t>
            </a:r>
            <a:r>
              <a:rPr lang="pt-BR" sz="1800" dirty="0">
                <a:latin typeface="+mj-lt"/>
                <a:ea typeface="Verdana" panose="020B0604030504040204" pitchFamily="34" charset="0"/>
                <a:cs typeface="Verdana"/>
                <a:sym typeface="Verdana"/>
              </a:rPr>
              <a:t>anutenção adequada do sistema de esgotamento sanitário dos municípios, principalmente de Jundiaí, Várzea Paulista e Itupeva, aumentando sua eficiência, especialmente no que se refere à prevenção visando reduzir ocorrências de vazamentos de esgotos e otimização no tempo de resposta a esses eventos, inclusive com previsão de substituição de rede nos pontos críticos.</a:t>
            </a:r>
          </a:p>
          <a:p>
            <a:pPr marL="342900" lvl="0" indent="-342900" algn="just">
              <a:buAutoNum type="arabicPeriod"/>
            </a:pPr>
            <a:endParaRPr lang="pt-BR" sz="1800" strike="noStrike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marL="342900" lvl="0" indent="-342900" algn="just">
              <a:buAutoNum type="arabicPeriod"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endParaRPr lang="pt-BR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3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4" name="Google Shape;534;p38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5" name="Google Shape;535;p38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8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Conclusões e Recomendações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457200" y="800640"/>
            <a:ext cx="822852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Recomendações  </a:t>
            </a:r>
            <a:r>
              <a:rPr lang="pt-BR" sz="1600" b="1" i="1" strike="noStrik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(continuação)</a:t>
            </a:r>
            <a:endParaRPr sz="1600" b="0" i="1" strike="noStrik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457200" y="1428304"/>
            <a:ext cx="8228520" cy="4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lvl="0" algn="just"/>
            <a:r>
              <a:rPr lang="pt-BR" sz="1800" dirty="0">
                <a:latin typeface="+mj-lt"/>
                <a:ea typeface="Verdana" panose="020B0604030504040204" pitchFamily="34" charset="0"/>
                <a:cs typeface="Verdana"/>
                <a:sym typeface="Verdana"/>
              </a:rPr>
              <a:t>Realização de obras para ampliação das redes coletoras, modernização e melhorias dos sistemas de tratamento de esgoto.</a:t>
            </a:r>
            <a:endParaRPr lang="pt-BR" sz="1800" strike="noStrike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marL="342900" lvl="0" indent="-342900" algn="just">
              <a:buAutoNum type="arabicPeriod"/>
            </a:pPr>
            <a:endParaRPr sz="1800" b="0" strike="noStrike" dirty="0">
              <a:solidFill>
                <a:schemeClr val="dk1"/>
              </a:solidFill>
              <a:latin typeface="+mj-lt"/>
              <a:ea typeface="Verdana" panose="020B0604030504040204" pitchFamily="34" charset="0"/>
              <a:sym typeface="Arial"/>
            </a:endParaRPr>
          </a:p>
          <a:p>
            <a:pPr algn="just"/>
            <a:r>
              <a:rPr lang="pt-BR" sz="1800" dirty="0">
                <a:latin typeface="+mj-lt"/>
              </a:rPr>
              <a:t>As </a:t>
            </a:r>
            <a:r>
              <a:rPr lang="pt-BR" sz="1800" dirty="0" err="1">
                <a:latin typeface="+mj-lt"/>
              </a:rPr>
              <a:t>ETEs</a:t>
            </a:r>
            <a:r>
              <a:rPr lang="pt-BR" sz="1800" dirty="0">
                <a:latin typeface="+mj-lt"/>
              </a:rPr>
              <a:t> existentes devem implantar melhorias de infraestrutura e de condições operacionais, observando os índices de desempenho mínimos esperados de remoção de Nitrogênio Amoniacal conforme previsto no Plano das Bacias Hidrográficas do PCJ 2020 a 2035.</a:t>
            </a:r>
            <a:endParaRPr lang="pt-BR" sz="1800" dirty="0">
              <a:latin typeface="+mj-lt"/>
              <a:ea typeface="Verdana" panose="020B0604030504040204" pitchFamily="34" charset="0"/>
              <a:cs typeface="Verdana"/>
              <a:sym typeface="Verdana"/>
            </a:endParaRPr>
          </a:p>
          <a:p>
            <a:pPr algn="just"/>
            <a:endParaRPr lang="pt-BR" sz="1800" dirty="0">
              <a:solidFill>
                <a:schemeClr val="dk1"/>
              </a:solidFill>
              <a:latin typeface="+mj-lt"/>
              <a:ea typeface="Verdana" panose="020B0604030504040204" pitchFamily="34" charset="0"/>
              <a:sym typeface="Verdana"/>
            </a:endParaRPr>
          </a:p>
          <a:p>
            <a:pPr lvl="0" algn="just">
              <a:spcBef>
                <a:spcPts val="850"/>
              </a:spcBef>
            </a:pPr>
            <a:r>
              <a:rPr lang="pt-BR" sz="1800" dirty="0">
                <a:solidFill>
                  <a:schemeClr val="dk1"/>
                </a:solidFill>
                <a:latin typeface="+mj-lt"/>
                <a:ea typeface="Verdana" panose="020B0604030504040204" pitchFamily="34" charset="0"/>
                <a:sym typeface="Verdana"/>
              </a:rPr>
              <a:t>Discussão, no âmbito do CRH, de metodologia para a avaliação do atendimento das metas de enquadramento, considerando critérios tais como tempo de permanência na classe, entre outros.</a:t>
            </a:r>
            <a:endParaRPr sz="1800" b="0" strike="noStrike" dirty="0">
              <a:solidFill>
                <a:schemeClr val="dk1"/>
              </a:solidFill>
              <a:latin typeface="+mj-lt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5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Metas de enquadramento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A092FF-625B-41CA-A5CB-BBE5BB5F1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26" y="895666"/>
            <a:ext cx="6798074" cy="552149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EBE2964-C138-4C05-90D2-A0752658714E}"/>
              </a:ext>
            </a:extLst>
          </p:cNvPr>
          <p:cNvSpPr/>
          <p:nvPr/>
        </p:nvSpPr>
        <p:spPr>
          <a:xfrm>
            <a:off x="4447800" y="2784764"/>
            <a:ext cx="1363069" cy="1745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40" y="822600"/>
            <a:ext cx="6860520" cy="55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5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5"/>
          <p:cNvGrpSpPr/>
          <p:nvPr/>
        </p:nvGrpSpPr>
        <p:grpSpPr>
          <a:xfrm>
            <a:off x="4334760" y="2853000"/>
            <a:ext cx="1222920" cy="3270960"/>
            <a:chOff x="4334760" y="2853000"/>
            <a:chExt cx="1222920" cy="3270960"/>
          </a:xfrm>
        </p:grpSpPr>
        <p:sp>
          <p:nvSpPr>
            <p:cNvPr id="162" name="Google Shape;162;p5"/>
            <p:cNvSpPr/>
            <p:nvPr/>
          </p:nvSpPr>
          <p:spPr>
            <a:xfrm>
              <a:off x="4334760" y="2853000"/>
              <a:ext cx="1222920" cy="14515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3" name="Google Shape;163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65000" y="4607280"/>
              <a:ext cx="1159920" cy="1516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5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Metas de enquadramento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9DBDD76-DF92-4624-AE15-7BCE0D52FD64}"/>
              </a:ext>
            </a:extLst>
          </p:cNvPr>
          <p:cNvSpPr/>
          <p:nvPr/>
        </p:nvSpPr>
        <p:spPr>
          <a:xfrm>
            <a:off x="4176032" y="4304520"/>
            <a:ext cx="1537855" cy="2085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776994E-4270-4B76-A4A6-FBECDE367B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2" y="945142"/>
            <a:ext cx="8299688" cy="5274469"/>
          </a:xfrm>
          <a:prstGeom prst="rect">
            <a:avLst/>
          </a:prstGeom>
        </p:spPr>
      </p:pic>
      <p:sp>
        <p:nvSpPr>
          <p:cNvPr id="169" name="Google Shape;169;p6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" name="Google Shape;170;p6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quantitativas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4599968" y="5806440"/>
            <a:ext cx="40294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Estações pluviométricas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e fluviométricas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0" name="Google Shape;180;p7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272520" y="68040"/>
            <a:ext cx="4175280" cy="6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quantitativas </a:t>
            </a:r>
            <a:r>
              <a:rPr lang="pt-BR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(precipitação histórica e anual)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BD67AF-FBDA-47D5-99C5-E2CCC7C9E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0" y="903131"/>
            <a:ext cx="4360680" cy="27317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72DDD0-54AD-4D43-907D-CF54BA877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640" y="903131"/>
            <a:ext cx="4449240" cy="27317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FBFA74-DB67-453D-A779-1B351BC4A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80" y="3634920"/>
            <a:ext cx="4196520" cy="26986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117685E-D576-4822-B7EC-124B813B9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362" y="3634920"/>
            <a:ext cx="4356358" cy="2628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66F09FA-84A8-4800-9CBE-9DEA7D2D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255"/>
            <a:ext cx="9144000" cy="5704999"/>
          </a:xfrm>
          <a:prstGeom prst="rect">
            <a:avLst/>
          </a:prstGeom>
        </p:spPr>
      </p:pic>
      <p:sp>
        <p:nvSpPr>
          <p:cNvPr id="207" name="Google Shape;207;p9"/>
          <p:cNvSpPr/>
          <p:nvPr/>
        </p:nvSpPr>
        <p:spPr>
          <a:xfrm>
            <a:off x="0" y="6453360"/>
            <a:ext cx="9142200" cy="4028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9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t="11172" b="7844"/>
          <a:stretch/>
        </p:blipFill>
        <p:spPr>
          <a:xfrm>
            <a:off x="4572000" y="79200"/>
            <a:ext cx="4241520" cy="6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467280" y="764640"/>
            <a:ext cx="8568720" cy="55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300"/>
              <a:buFont typeface="Verdana"/>
              <a:buNone/>
            </a:pPr>
            <a:r>
              <a:rPr lang="pt-BR" sz="1300" b="0" i="0" u="none" strike="noStrike" cap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Precipitação e vazão: Médias mensais entre 2018 e 2020 (e vazão média mensal de 1973 a 2020)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272520" y="68040"/>
            <a:ext cx="417456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Acompanhamento das variáveis </a:t>
            </a:r>
            <a:b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quantitativas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6453360"/>
            <a:ext cx="9142920" cy="4035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11"/>
          <p:cNvCxnSpPr/>
          <p:nvPr/>
        </p:nvCxnSpPr>
        <p:spPr>
          <a:xfrm>
            <a:off x="251280" y="764640"/>
            <a:ext cx="8569080" cy="360"/>
          </a:xfrm>
          <a:prstGeom prst="straightConnector1">
            <a:avLst/>
          </a:prstGeom>
          <a:noFill/>
          <a:ln w="1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t="11172" b="7844"/>
          <a:stretch/>
        </p:blipFill>
        <p:spPr>
          <a:xfrm>
            <a:off x="4572000" y="79200"/>
            <a:ext cx="4242240" cy="6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17755" y="983227"/>
            <a:ext cx="77084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Vazões outorgadas e Percentual de outorgas pelo uso: (</a:t>
            </a:r>
            <a:r>
              <a:rPr lang="pt-BR" sz="20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</a:t>
            </a:r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/21)</a:t>
            </a: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Captação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outorgada: 1,50 m³/s (máxima); 1,14 m³/s (média)</a:t>
            </a: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 para uso público – 0,85 m3/s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22% para uso industrial – 0,26 m³/s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para uso de irrigação – 0,04 m³/s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Lançamento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outorgada: 3,20 m³/s (máxima); 3,19 m³/s (média)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96% para uso público –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3,08 m³/s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4% para uso industrial – 0,12 m³/s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urbano privado – 0,0001 m³/s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4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1478</Words>
  <Application>Microsoft Office PowerPoint</Application>
  <PresentationFormat>Apresentação na tela (4:3)</PresentationFormat>
  <Paragraphs>220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Navarro</dc:creator>
  <cp:lastModifiedBy>Ísis</cp:lastModifiedBy>
  <cp:revision>166</cp:revision>
  <dcterms:created xsi:type="dcterms:W3CDTF">2019-09-21T11:25:36Z</dcterms:created>
  <dcterms:modified xsi:type="dcterms:W3CDTF">2021-07-19T23:17:39Z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31</vt:i4>
  </property>
</Properties>
</file>