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08" r:id="rId2"/>
    <p:sldId id="347" r:id="rId3"/>
    <p:sldId id="511" r:id="rId4"/>
    <p:sldId id="514" r:id="rId5"/>
    <p:sldId id="512" r:id="rId6"/>
    <p:sldId id="519" r:id="rId7"/>
    <p:sldId id="513" r:id="rId8"/>
    <p:sldId id="518" r:id="rId9"/>
    <p:sldId id="517" r:id="rId10"/>
    <p:sldId id="520" r:id="rId11"/>
    <p:sldId id="521" r:id="rId12"/>
    <p:sldId id="522" r:id="rId13"/>
    <p:sldId id="523" r:id="rId14"/>
    <p:sldId id="524" r:id="rId15"/>
    <p:sldId id="528" r:id="rId16"/>
    <p:sldId id="527" r:id="rId17"/>
    <p:sldId id="526" r:id="rId18"/>
    <p:sldId id="530" r:id="rId19"/>
    <p:sldId id="529" r:id="rId20"/>
    <p:sldId id="525" r:id="rId21"/>
    <p:sldId id="531" r:id="rId22"/>
    <p:sldId id="533" r:id="rId23"/>
    <p:sldId id="535" r:id="rId24"/>
    <p:sldId id="534" r:id="rId25"/>
    <p:sldId id="509" r:id="rId26"/>
    <p:sldId id="536" r:id="rId27"/>
    <p:sldId id="294" r:id="rId28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s\DAEE\DAEE-SP\Crise%20h&#237;drica%20SP%202021\Diretorias\Situa&#231;&#227;o%20Mananciais_UGRHIs_v.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chemeClr val="tx1"/>
                </a:solidFill>
              </a:rPr>
              <a:t>Situação</a:t>
            </a:r>
            <a:r>
              <a:rPr lang="en-US" sz="1600" b="1" baseline="0">
                <a:solidFill>
                  <a:schemeClr val="tx1"/>
                </a:solidFill>
              </a:rPr>
              <a:t> dos Municípios por Unidade DAEE</a:t>
            </a:r>
            <a:endParaRPr lang="en-US" sz="1600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1'!$B$1</c:f>
              <c:strCache>
                <c:ptCount val="1"/>
                <c:pt idx="0">
                  <c:v>Atenção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('Gráfico 1'!$A$4:$A$8,'Gráfico 1'!$A$10)</c:f>
              <c:strCache>
                <c:ptCount val="6"/>
                <c:pt idx="0">
                  <c:v>BBT</c:v>
                </c:pt>
                <c:pt idx="1">
                  <c:v>BMT</c:v>
                </c:pt>
                <c:pt idx="2">
                  <c:v>BPB</c:v>
                </c:pt>
                <c:pt idx="3">
                  <c:v>BPG</c:v>
                </c:pt>
                <c:pt idx="4">
                  <c:v>BPP</c:v>
                </c:pt>
                <c:pt idx="5">
                  <c:v>BTG</c:v>
                </c:pt>
              </c:strCache>
              <c:extLst/>
            </c:strRef>
          </c:cat>
          <c:val>
            <c:numRef>
              <c:f>('Gráfico 1'!$B$4:$B$8,'Gráfico 1'!$B$10)</c:f>
              <c:numCache>
                <c:formatCode>General</c:formatCode>
                <c:ptCount val="6"/>
                <c:pt idx="0">
                  <c:v>46</c:v>
                </c:pt>
                <c:pt idx="1">
                  <c:v>41</c:v>
                </c:pt>
                <c:pt idx="2">
                  <c:v>3</c:v>
                </c:pt>
                <c:pt idx="3">
                  <c:v>39</c:v>
                </c:pt>
                <c:pt idx="4">
                  <c:v>33</c:v>
                </c:pt>
                <c:pt idx="5">
                  <c:v>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8F3-45C8-BC6A-F7E75C468B55}"/>
            </c:ext>
          </c:extLst>
        </c:ser>
        <c:ser>
          <c:idx val="1"/>
          <c:order val="1"/>
          <c:tx>
            <c:strRef>
              <c:f>'Gráfico 1'!$C$1</c:f>
              <c:strCache>
                <c:ptCount val="1"/>
                <c:pt idx="0">
                  <c:v>Alerta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('Gráfico 1'!$A$4:$A$8,'Gráfico 1'!$A$10)</c:f>
              <c:strCache>
                <c:ptCount val="6"/>
                <c:pt idx="0">
                  <c:v>BBT</c:v>
                </c:pt>
                <c:pt idx="1">
                  <c:v>BMT</c:v>
                </c:pt>
                <c:pt idx="2">
                  <c:v>BPB</c:v>
                </c:pt>
                <c:pt idx="3">
                  <c:v>BPG</c:v>
                </c:pt>
                <c:pt idx="4">
                  <c:v>BPP</c:v>
                </c:pt>
                <c:pt idx="5">
                  <c:v>BTG</c:v>
                </c:pt>
              </c:strCache>
              <c:extLst/>
            </c:strRef>
          </c:cat>
          <c:val>
            <c:numRef>
              <c:f>('Gráfico 1'!$C$4:$C$8,'Gráfico 1'!$C$10)</c:f>
              <c:numCache>
                <c:formatCode>General</c:formatCode>
                <c:ptCount val="6"/>
                <c:pt idx="0">
                  <c:v>24</c:v>
                </c:pt>
                <c:pt idx="1">
                  <c:v>7</c:v>
                </c:pt>
                <c:pt idx="2">
                  <c:v>8</c:v>
                </c:pt>
                <c:pt idx="3">
                  <c:v>14</c:v>
                </c:pt>
                <c:pt idx="4">
                  <c:v>11</c:v>
                </c:pt>
                <c:pt idx="5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8F3-45C8-BC6A-F7E75C468B55}"/>
            </c:ext>
          </c:extLst>
        </c:ser>
        <c:ser>
          <c:idx val="2"/>
          <c:order val="2"/>
          <c:tx>
            <c:strRef>
              <c:f>'Gráfico 1'!$D$1</c:f>
              <c:strCache>
                <c:ptCount val="1"/>
                <c:pt idx="0">
                  <c:v>Emergencial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BBT</c:v>
              </c:pt>
              <c:pt idx="1">
                <c:v>BMT</c:v>
              </c:pt>
              <c:pt idx="2">
                <c:v>BPB</c:v>
              </c:pt>
              <c:pt idx="3">
                <c:v>BPG</c:v>
              </c:pt>
              <c:pt idx="4">
                <c:v>BPP</c:v>
              </c:pt>
              <c:pt idx="5">
                <c:v>BTG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('Gráfico 1'!$D$4:$D$8,'Gráfico 1'!$D$10)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8F3-45C8-BC6A-F7E75C468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341663"/>
        <c:axId val="1423755839"/>
      </c:barChart>
      <c:catAx>
        <c:axId val="142234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3755839"/>
        <c:crosses val="autoZero"/>
        <c:auto val="1"/>
        <c:lblAlgn val="ctr"/>
        <c:lblOffset val="100"/>
        <c:noMultiLvlLbl val="0"/>
      </c:catAx>
      <c:valAx>
        <c:axId val="1423755839"/>
        <c:scaling>
          <c:orientation val="minMax"/>
          <c:max val="3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>
                    <a:solidFill>
                      <a:schemeClr val="tx1"/>
                    </a:solidFill>
                  </a:rPr>
                  <a:t>Número</a:t>
                </a:r>
                <a:r>
                  <a:rPr lang="pt-BR" sz="1200" b="1" baseline="0">
                    <a:solidFill>
                      <a:schemeClr val="tx1"/>
                    </a:solidFill>
                  </a:rPr>
                  <a:t> de muncípios</a:t>
                </a:r>
                <a:endParaRPr lang="pt-BR" sz="12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9.7375981800531478E-3"/>
              <c:y val="0.39491595630192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2234166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70000">
          <a:schemeClr val="accent5">
            <a:lumMod val="20000"/>
            <a:lumOff val="80000"/>
          </a:schemeClr>
        </a:gs>
        <a:gs pos="31000">
          <a:schemeClr val="accent1">
            <a:lumMod val="45000"/>
            <a:lumOff val="55000"/>
          </a:schemeClr>
        </a:gs>
        <a:gs pos="39000">
          <a:schemeClr val="accent1">
            <a:lumMod val="30000"/>
            <a:lumOff val="70000"/>
          </a:schemeClr>
        </a:gs>
      </a:gsLst>
      <a:path path="circle">
        <a:fillToRect l="100000" t="100000"/>
      </a:path>
      <a:tileRect r="-100000" b="-100000"/>
    </a:gradFill>
    <a:ln w="19050" cap="flat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81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3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1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1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5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36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0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10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862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39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5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82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31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90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72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61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23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24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0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43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4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4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9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0C0442D7-D31A-44D9-AC24-17A6ECA26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ECB32C8-AECC-4E76-BC49-F2123465FD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C3A06F20-8776-4713-A4AF-F3D1E2E28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160A49-6E6F-40FA-8392-6FA26E17FEAC}" type="slidenum">
              <a:rPr lang="pt-BR" altLang="pt-BR" smtClean="0">
                <a:latin typeface="Calibri" panose="020F0502020204030204" pitchFamily="34" charset="0"/>
              </a:rPr>
              <a:pPr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0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25946"/>
            <a:ext cx="635" cy="432434"/>
          </a:xfrm>
          <a:custGeom>
            <a:avLst/>
            <a:gdLst/>
            <a:ahLst/>
            <a:cxnLst/>
            <a:rect l="l" t="t" r="r" b="b"/>
            <a:pathLst>
              <a:path w="635" h="432434">
                <a:moveTo>
                  <a:pt x="0" y="432053"/>
                </a:moveTo>
                <a:lnTo>
                  <a:pt x="380" y="432053"/>
                </a:lnTo>
                <a:lnTo>
                  <a:pt x="380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87183" y="156972"/>
            <a:ext cx="1417319" cy="560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0" y="365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634"/>
                </a:moveTo>
                <a:lnTo>
                  <a:pt x="9143619" y="6857634"/>
                </a:lnTo>
                <a:lnTo>
                  <a:pt x="9143619" y="0"/>
                </a:lnTo>
                <a:lnTo>
                  <a:pt x="0" y="0"/>
                </a:lnTo>
                <a:lnTo>
                  <a:pt x="0" y="685763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1104D0A1-CD5D-4A30-8864-367A7EACF693}"/>
              </a:ext>
            </a:extLst>
          </p:cNvPr>
          <p:cNvSpPr/>
          <p:nvPr userDrawn="1"/>
        </p:nvSpPr>
        <p:spPr>
          <a:xfrm>
            <a:off x="0" y="6426200"/>
            <a:ext cx="9144000" cy="431800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BBFEBD81-AEF4-491B-ABB3-F9626436DAE1}"/>
              </a:ext>
            </a:extLst>
          </p:cNvPr>
          <p:cNvCxnSpPr/>
          <p:nvPr userDrawn="1"/>
        </p:nvCxnSpPr>
        <p:spPr>
          <a:xfrm>
            <a:off x="468313" y="747713"/>
            <a:ext cx="8135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3582E06-FF69-43CB-A746-E7888D403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>
            <a:fillRect/>
          </a:stretch>
        </p:blipFill>
        <p:spPr bwMode="auto">
          <a:xfrm>
            <a:off x="7186613" y="157163"/>
            <a:ext cx="14176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61BC4BC-65F9-410C-A923-60FC97C86B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24300" y="476250"/>
            <a:ext cx="3159125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1000">
                <a:latin typeface="Verdana" panose="020B0604030504040204" pitchFamily="34" charset="0"/>
              </a:rPr>
              <a:t>Secretaria de Infraestrutura e Meio Ambiente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BCEE426-C5DA-434E-8555-EC4464F4F6F8}"/>
              </a:ext>
            </a:extLst>
          </p:cNvPr>
          <p:cNvCxnSpPr/>
          <p:nvPr userDrawn="1"/>
        </p:nvCxnSpPr>
        <p:spPr>
          <a:xfrm>
            <a:off x="3924300" y="549275"/>
            <a:ext cx="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X:\LOGOS, MODELOS, MAPAS DIÁRIA E FOTOS SUP\logos\LOGOS DAEE\Jpg\logoDAEEcorcmyk5x6,3cm75dpiversao8.jpg">
            <a:extLst>
              <a:ext uri="{FF2B5EF4-FFF2-40B4-BE49-F238E27FC236}">
                <a16:creationId xmlns:a16="http://schemas.microsoft.com/office/drawing/2014/main" id="{55740339-5F5C-4701-8C25-DDEA043250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4318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8D0DDF60-7C6B-4A89-966D-601FEC120C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1"/>
          <a:stretch>
            <a:fillRect/>
          </a:stretch>
        </p:blipFill>
        <p:spPr bwMode="auto">
          <a:xfrm>
            <a:off x="1476375" y="1700213"/>
            <a:ext cx="61912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7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25946"/>
            <a:ext cx="9144000" cy="432434"/>
          </a:xfrm>
          <a:custGeom>
            <a:avLst/>
            <a:gdLst/>
            <a:ahLst/>
            <a:cxnLst/>
            <a:rect l="l" t="t" r="r" b="b"/>
            <a:pathLst>
              <a:path w="9144000" h="432434">
                <a:moveTo>
                  <a:pt x="0" y="432053"/>
                </a:moveTo>
                <a:lnTo>
                  <a:pt x="9143999" y="432053"/>
                </a:lnTo>
                <a:lnTo>
                  <a:pt x="9143999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8248" y="747887"/>
            <a:ext cx="8136890" cy="0"/>
          </a:xfrm>
          <a:custGeom>
            <a:avLst/>
            <a:gdLst/>
            <a:ahLst/>
            <a:cxnLst/>
            <a:rect l="l" t="t" r="r" b="b"/>
            <a:pathLst>
              <a:path w="8136890">
                <a:moveTo>
                  <a:pt x="0" y="0"/>
                </a:moveTo>
                <a:lnTo>
                  <a:pt x="813689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87183" y="156972"/>
            <a:ext cx="1417319" cy="5600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0726" y="1761354"/>
            <a:ext cx="4162547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2C6B893A-D385-4D4B-8F23-74AA28D6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68863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400" b="1" dirty="0"/>
              <a:t>SITUAÇÃO HÍDRICA DOS MUNICÍPIOS </a:t>
            </a:r>
          </a:p>
          <a:p>
            <a:pPr algn="ctr"/>
            <a:r>
              <a:rPr lang="pt-BR" altLang="pt-BR" sz="2400" b="1" dirty="0"/>
              <a:t>NÃO ATENDIDOS PELA SABESP 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0ADD3DC0-6F6A-402C-B5D5-E13C56B25C64}"/>
              </a:ext>
            </a:extLst>
          </p:cNvPr>
          <p:cNvSpPr txBox="1"/>
          <p:nvPr/>
        </p:nvSpPr>
        <p:spPr>
          <a:xfrm>
            <a:off x="723899" y="6049472"/>
            <a:ext cx="7696201" cy="244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120"/>
              </a:lnSpc>
            </a:pPr>
            <a:r>
              <a:rPr lang="pt-BR" sz="1600" dirty="0">
                <a:latin typeface="Verdana"/>
                <a:cs typeface="Verdana"/>
              </a:rPr>
              <a:t>São Paulo, 5 de agosto de 2021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PCJ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EB33C06-22CF-4AD7-BE0F-DF074A1BF22A}"/>
              </a:ext>
            </a:extLst>
          </p:cNvPr>
          <p:cNvGrpSpPr/>
          <p:nvPr/>
        </p:nvGrpSpPr>
        <p:grpSpPr>
          <a:xfrm>
            <a:off x="647700" y="1258888"/>
            <a:ext cx="7848600" cy="5140387"/>
            <a:chOff x="0" y="0"/>
            <a:chExt cx="9143999" cy="6399275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91C5850A-651E-47CA-BAFE-23027538FEFF}"/>
                </a:ext>
              </a:extLst>
            </p:cNvPr>
            <p:cNvSpPr/>
            <p:nvPr/>
          </p:nvSpPr>
          <p:spPr>
            <a:xfrm>
              <a:off x="0" y="0"/>
              <a:ext cx="9143999" cy="6399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DE5FCCA9-DB03-427D-9734-52280C2D5E76}"/>
                </a:ext>
              </a:extLst>
            </p:cNvPr>
            <p:cNvSpPr txBox="1"/>
            <p:nvPr/>
          </p:nvSpPr>
          <p:spPr>
            <a:xfrm>
              <a:off x="50673" y="4365116"/>
              <a:ext cx="3225800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dirty="0">
                  <a:latin typeface="Calibri"/>
                  <a:cs typeface="Calibri"/>
                </a:rPr>
                <a:t>L</a:t>
              </a:r>
              <a:r>
                <a:rPr sz="1800" b="1" spc="-30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50" dirty="0">
                  <a:latin typeface="Calibri"/>
                  <a:cs typeface="Calibri"/>
                </a:rPr>
                <a:t>D</a:t>
              </a:r>
              <a:r>
                <a:rPr sz="1800" b="1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819022E6-1CF3-4C88-9676-55BC4606EE5C}"/>
                </a:ext>
              </a:extLst>
            </p:cNvPr>
            <p:cNvSpPr/>
            <p:nvPr/>
          </p:nvSpPr>
          <p:spPr>
            <a:xfrm>
              <a:off x="638175" y="5857875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6413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ALTO TIETÊ E BAIXADA SANTISTA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3AEB72C-60BD-4BAF-93FB-96984A7CDAFE}"/>
              </a:ext>
            </a:extLst>
          </p:cNvPr>
          <p:cNvGrpSpPr/>
          <p:nvPr/>
        </p:nvGrpSpPr>
        <p:grpSpPr>
          <a:xfrm>
            <a:off x="723900" y="1258888"/>
            <a:ext cx="7696200" cy="5161723"/>
            <a:chOff x="0" y="0"/>
            <a:chExt cx="9143999" cy="6420611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148D0051-0D0C-4B55-BEE5-E9585CDFEF02}"/>
                </a:ext>
              </a:extLst>
            </p:cNvPr>
            <p:cNvSpPr/>
            <p:nvPr/>
          </p:nvSpPr>
          <p:spPr>
            <a:xfrm>
              <a:off x="0" y="0"/>
              <a:ext cx="9143999" cy="6420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3EF76A9C-EDC7-4CE0-B39C-EB9903063FEB}"/>
                </a:ext>
              </a:extLst>
            </p:cNvPr>
            <p:cNvSpPr txBox="1"/>
            <p:nvPr/>
          </p:nvSpPr>
          <p:spPr>
            <a:xfrm>
              <a:off x="5770260" y="4490085"/>
              <a:ext cx="3249295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435308BB-4B8C-4630-BB8D-A5F778D6D166}"/>
                </a:ext>
              </a:extLst>
            </p:cNvPr>
            <p:cNvSpPr/>
            <p:nvPr/>
          </p:nvSpPr>
          <p:spPr>
            <a:xfrm>
              <a:off x="6315075" y="5791200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5791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BAIXO PARDO GRANDE, SAPUCAÍ GRANDE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281CB42-DC09-40AB-8484-9D66F45938FE}"/>
              </a:ext>
            </a:extLst>
          </p:cNvPr>
          <p:cNvGrpSpPr/>
          <p:nvPr/>
        </p:nvGrpSpPr>
        <p:grpSpPr>
          <a:xfrm>
            <a:off x="533400" y="1219200"/>
            <a:ext cx="8077200" cy="5170867"/>
            <a:chOff x="0" y="0"/>
            <a:chExt cx="9143999" cy="6429755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3B92E1F-C4C9-4FD9-AB61-C1F4B2A4AAD5}"/>
                </a:ext>
              </a:extLst>
            </p:cNvPr>
            <p:cNvSpPr/>
            <p:nvPr/>
          </p:nvSpPr>
          <p:spPr>
            <a:xfrm>
              <a:off x="0" y="0"/>
              <a:ext cx="9143999" cy="6429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FA37247-58D8-4248-AD37-697672A1C4C8}"/>
                </a:ext>
              </a:extLst>
            </p:cNvPr>
            <p:cNvSpPr txBox="1"/>
            <p:nvPr/>
          </p:nvSpPr>
          <p:spPr>
            <a:xfrm>
              <a:off x="81152" y="4671441"/>
              <a:ext cx="5409565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CAC6A3D8-47B5-4952-B7A1-0594407055CF}"/>
                </a:ext>
              </a:extLst>
            </p:cNvPr>
            <p:cNvSpPr/>
            <p:nvPr/>
          </p:nvSpPr>
          <p:spPr>
            <a:xfrm>
              <a:off x="1514475" y="5791200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1631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MOGI GUAÇU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0AA8C0E-B891-491B-8BD2-90B6822E63E0}"/>
              </a:ext>
            </a:extLst>
          </p:cNvPr>
          <p:cNvGrpSpPr/>
          <p:nvPr/>
        </p:nvGrpSpPr>
        <p:grpSpPr>
          <a:xfrm>
            <a:off x="533400" y="1258888"/>
            <a:ext cx="8077200" cy="5136577"/>
            <a:chOff x="0" y="0"/>
            <a:chExt cx="9143999" cy="6395465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5C11BBBB-A95C-419A-A360-8A7CBEA689FA}"/>
                </a:ext>
              </a:extLst>
            </p:cNvPr>
            <p:cNvSpPr/>
            <p:nvPr/>
          </p:nvSpPr>
          <p:spPr>
            <a:xfrm>
              <a:off x="0" y="0"/>
              <a:ext cx="9143999" cy="63954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B8BAFB3-59BC-49B3-B151-8CF5B53AB990}"/>
                </a:ext>
              </a:extLst>
            </p:cNvPr>
            <p:cNvSpPr txBox="1"/>
            <p:nvPr/>
          </p:nvSpPr>
          <p:spPr>
            <a:xfrm>
              <a:off x="118490" y="4320159"/>
              <a:ext cx="3221355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FFBCCC4-3323-45E0-8489-8C6198C2AB18}"/>
                </a:ext>
              </a:extLst>
            </p:cNvPr>
            <p:cNvSpPr/>
            <p:nvPr/>
          </p:nvSpPr>
          <p:spPr>
            <a:xfrm>
              <a:off x="676275" y="5857875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2739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rgbClr val="002060"/>
                </a:solidFill>
              </a:rPr>
              <a:t>TIETÊ SOROCABA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634676B-2498-4AD2-9BC8-0E826AAE911C}"/>
              </a:ext>
            </a:extLst>
          </p:cNvPr>
          <p:cNvGrpSpPr/>
          <p:nvPr/>
        </p:nvGrpSpPr>
        <p:grpSpPr>
          <a:xfrm>
            <a:off x="571500" y="1258888"/>
            <a:ext cx="8001000" cy="5164771"/>
            <a:chOff x="0" y="0"/>
            <a:chExt cx="9140189" cy="6423659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0CCD4691-6F32-488D-8402-B64E5B9E68D9}"/>
                </a:ext>
              </a:extLst>
            </p:cNvPr>
            <p:cNvSpPr/>
            <p:nvPr/>
          </p:nvSpPr>
          <p:spPr>
            <a:xfrm>
              <a:off x="0" y="0"/>
              <a:ext cx="9140189" cy="6423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61299D64-0193-49EB-8DDA-795DC026AC36}"/>
                </a:ext>
              </a:extLst>
            </p:cNvPr>
            <p:cNvSpPr txBox="1"/>
            <p:nvPr/>
          </p:nvSpPr>
          <p:spPr>
            <a:xfrm>
              <a:off x="107822" y="4320159"/>
              <a:ext cx="3221355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4CFD1D8-F73B-4CDD-B4F9-0E2F0BE15313}"/>
                </a:ext>
              </a:extLst>
            </p:cNvPr>
            <p:cNvSpPr/>
            <p:nvPr/>
          </p:nvSpPr>
          <p:spPr>
            <a:xfrm>
              <a:off x="676275" y="5829300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0249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ALTO PARANAPANEMA E RIBEIRA DO IGUAPE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3E4E0D7-DF0F-4CFA-8572-386FCA2AFDEC}"/>
              </a:ext>
            </a:extLst>
          </p:cNvPr>
          <p:cNvGrpSpPr/>
          <p:nvPr/>
        </p:nvGrpSpPr>
        <p:grpSpPr>
          <a:xfrm>
            <a:off x="609600" y="1258888"/>
            <a:ext cx="7924800" cy="5157913"/>
            <a:chOff x="0" y="0"/>
            <a:chExt cx="9143999" cy="6416801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DB79E0E4-3B22-4525-B305-836EB736DD41}"/>
                </a:ext>
              </a:extLst>
            </p:cNvPr>
            <p:cNvSpPr/>
            <p:nvPr/>
          </p:nvSpPr>
          <p:spPr>
            <a:xfrm>
              <a:off x="0" y="0"/>
              <a:ext cx="9143999" cy="64168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449CBCD-91C5-4A70-AD89-38AC544D6824}"/>
                </a:ext>
              </a:extLst>
            </p:cNvPr>
            <p:cNvSpPr txBox="1"/>
            <p:nvPr/>
          </p:nvSpPr>
          <p:spPr>
            <a:xfrm>
              <a:off x="107822" y="4528947"/>
              <a:ext cx="3221355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0DBB53E-8599-4A95-AC44-16320B2AAB6B}"/>
                </a:ext>
              </a:extLst>
            </p:cNvPr>
            <p:cNvSpPr/>
            <p:nvPr/>
          </p:nvSpPr>
          <p:spPr>
            <a:xfrm>
              <a:off x="647700" y="5838825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790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TIETÊ JACARÉ E TIETÊ BATALHA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179BA76-7E01-4ABC-8C4B-5B25D46001CB}"/>
              </a:ext>
            </a:extLst>
          </p:cNvPr>
          <p:cNvGrpSpPr/>
          <p:nvPr/>
        </p:nvGrpSpPr>
        <p:grpSpPr>
          <a:xfrm>
            <a:off x="609600" y="1258888"/>
            <a:ext cx="7924800" cy="5172391"/>
            <a:chOff x="0" y="18288"/>
            <a:chExt cx="9143999" cy="6412991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8D6668BD-47F0-4A86-9AFE-C5D29188494A}"/>
                </a:ext>
              </a:extLst>
            </p:cNvPr>
            <p:cNvSpPr/>
            <p:nvPr/>
          </p:nvSpPr>
          <p:spPr>
            <a:xfrm>
              <a:off x="0" y="18288"/>
              <a:ext cx="9143999" cy="64129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8554BB9-FF2A-4025-A048-773F65A2CCD8}"/>
                </a:ext>
              </a:extLst>
            </p:cNvPr>
            <p:cNvSpPr txBox="1"/>
            <p:nvPr/>
          </p:nvSpPr>
          <p:spPr>
            <a:xfrm>
              <a:off x="107822" y="4339209"/>
              <a:ext cx="3241040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20E91A9C-40BD-4351-9A17-7F80762565DD}"/>
                </a:ext>
              </a:extLst>
            </p:cNvPr>
            <p:cNvSpPr/>
            <p:nvPr/>
          </p:nvSpPr>
          <p:spPr>
            <a:xfrm>
              <a:off x="676275" y="5857875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2648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rgbClr val="002060"/>
                </a:solidFill>
              </a:rPr>
              <a:t>TURVO GRANDE E SÃO JOSÉ DOS DOURADOS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0372A7D-A6DD-4330-B058-ABE72B5ADF62}"/>
              </a:ext>
            </a:extLst>
          </p:cNvPr>
          <p:cNvSpPr/>
          <p:nvPr/>
        </p:nvSpPr>
        <p:spPr>
          <a:xfrm>
            <a:off x="533400" y="1258888"/>
            <a:ext cx="8077200" cy="5179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AE3F4B-BDF6-4273-8EA7-62EE8C37D1EB}"/>
              </a:ext>
            </a:extLst>
          </p:cNvPr>
          <p:cNvSpPr txBox="1"/>
          <p:nvPr/>
        </p:nvSpPr>
        <p:spPr>
          <a:xfrm>
            <a:off x="641221" y="4565175"/>
            <a:ext cx="2862919" cy="276999"/>
          </a:xfrm>
          <a:prstGeom prst="rect">
            <a:avLst/>
          </a:prstGeom>
          <a:solidFill>
            <a:srgbClr val="FFFFFF"/>
          </a:solidFill>
          <a:ln w="25399">
            <a:solidFill>
              <a:srgbClr val="385D8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3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GEN</a:t>
            </a:r>
            <a:r>
              <a:rPr sz="1800" b="1" spc="-5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3F39FB-1D76-40ED-BB0C-DE88D702D3D5}"/>
              </a:ext>
            </a:extLst>
          </p:cNvPr>
          <p:cNvSpPr/>
          <p:nvPr/>
        </p:nvSpPr>
        <p:spPr>
          <a:xfrm>
            <a:off x="1143000" y="5948362"/>
            <a:ext cx="572135" cy="12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pt-BR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Emergencial</a:t>
            </a:r>
          </a:p>
        </p:txBody>
      </p:sp>
    </p:spTree>
    <p:extLst>
      <p:ext uri="{BB962C8B-B14F-4D97-AF65-F5344CB8AC3E}">
        <p14:creationId xmlns:p14="http://schemas.microsoft.com/office/powerpoint/2010/main" val="12505040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MÉDIO PARANAPANEMA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C5751E-E0F2-4172-976F-0CC5F3324846}"/>
              </a:ext>
            </a:extLst>
          </p:cNvPr>
          <p:cNvGrpSpPr/>
          <p:nvPr/>
        </p:nvGrpSpPr>
        <p:grpSpPr>
          <a:xfrm>
            <a:off x="539750" y="1258888"/>
            <a:ext cx="8153400" cy="5186107"/>
            <a:chOff x="0" y="18288"/>
            <a:chExt cx="9143999" cy="642670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3DD8F52F-B8EE-4823-B82B-3169E26D0C77}"/>
                </a:ext>
              </a:extLst>
            </p:cNvPr>
            <p:cNvSpPr/>
            <p:nvPr/>
          </p:nvSpPr>
          <p:spPr>
            <a:xfrm>
              <a:off x="0" y="18288"/>
              <a:ext cx="9143999" cy="64267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BF78D86-6387-47FA-A488-C967FE1554C1}"/>
                </a:ext>
              </a:extLst>
            </p:cNvPr>
            <p:cNvSpPr txBox="1"/>
            <p:nvPr/>
          </p:nvSpPr>
          <p:spPr>
            <a:xfrm>
              <a:off x="107822" y="4869560"/>
              <a:ext cx="4122420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F577B41-AF6F-4308-910B-CDFB1AA93CE0}"/>
                </a:ext>
              </a:extLst>
            </p:cNvPr>
            <p:cNvSpPr/>
            <p:nvPr/>
          </p:nvSpPr>
          <p:spPr>
            <a:xfrm>
              <a:off x="1530857" y="5800725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4065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BAIXO TIETÊ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419EF355-62FD-4947-8D9A-AF6A952EEB70}"/>
              </a:ext>
            </a:extLst>
          </p:cNvPr>
          <p:cNvGrpSpPr/>
          <p:nvPr/>
        </p:nvGrpSpPr>
        <p:grpSpPr>
          <a:xfrm>
            <a:off x="654050" y="1258888"/>
            <a:ext cx="7924800" cy="5189155"/>
            <a:chOff x="0" y="18288"/>
            <a:chExt cx="9143999" cy="6429755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051DB6F-5A48-4648-BB33-EE377017109F}"/>
                </a:ext>
              </a:extLst>
            </p:cNvPr>
            <p:cNvSpPr/>
            <p:nvPr/>
          </p:nvSpPr>
          <p:spPr>
            <a:xfrm>
              <a:off x="0" y="18288"/>
              <a:ext cx="9143999" cy="64297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F8560990-1235-4FA5-8D3A-A74CA3254B36}"/>
                </a:ext>
              </a:extLst>
            </p:cNvPr>
            <p:cNvGrpSpPr/>
            <p:nvPr/>
          </p:nvGrpSpPr>
          <p:grpSpPr>
            <a:xfrm>
              <a:off x="109346" y="4672965"/>
              <a:ext cx="3302000" cy="1451610"/>
              <a:chOff x="109346" y="4672965"/>
              <a:chExt cx="3302000" cy="1451610"/>
            </a:xfrm>
          </p:grpSpPr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09D16A19-7F15-48F5-899D-5C3BD4A9D790}"/>
                  </a:ext>
                </a:extLst>
              </p:cNvPr>
              <p:cNvSpPr txBox="1"/>
              <p:nvPr/>
            </p:nvSpPr>
            <p:spPr>
              <a:xfrm>
                <a:off x="109346" y="4672965"/>
                <a:ext cx="3302000" cy="288290"/>
              </a:xfrm>
              <a:prstGeom prst="rect">
                <a:avLst/>
              </a:prstGeom>
              <a:solidFill>
                <a:srgbClr val="FFFFFF"/>
              </a:solidFill>
              <a:ln w="25399">
                <a:solidFill>
                  <a:srgbClr val="385D89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1800" b="1" spc="-10" dirty="0">
                    <a:latin typeface="Calibri"/>
                    <a:cs typeface="Calibri"/>
                  </a:rPr>
                  <a:t>L</a:t>
                </a:r>
                <a:r>
                  <a:rPr sz="1800" b="1" spc="-35" dirty="0">
                    <a:latin typeface="Calibri"/>
                    <a:cs typeface="Calibri"/>
                  </a:rPr>
                  <a:t>E</a:t>
                </a:r>
                <a:r>
                  <a:rPr sz="1800" b="1" spc="-5" dirty="0">
                    <a:latin typeface="Calibri"/>
                    <a:cs typeface="Calibri"/>
                  </a:rPr>
                  <a:t>GEN</a:t>
                </a:r>
                <a:r>
                  <a:rPr sz="1800" b="1" spc="-45" dirty="0">
                    <a:latin typeface="Calibri"/>
                    <a:cs typeface="Calibri"/>
                  </a:rPr>
                  <a:t>D</a:t>
                </a:r>
                <a:r>
                  <a:rPr sz="1800" b="1" spc="-15" dirty="0">
                    <a:latin typeface="Calibri"/>
                    <a:cs typeface="Calibri"/>
                  </a:rPr>
                  <a:t>A</a:t>
                </a:r>
                <a:endParaRPr sz="1800">
                  <a:latin typeface="Calibri"/>
                  <a:cs typeface="Calibri"/>
                </a:endParaRPr>
              </a:p>
            </p:txBody>
          </p:sp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75DF1165-D578-4F74-963D-A83AFA605401}"/>
                  </a:ext>
                </a:extLst>
              </p:cNvPr>
              <p:cNvSpPr/>
              <p:nvPr/>
            </p:nvSpPr>
            <p:spPr>
              <a:xfrm>
                <a:off x="657225" y="5972175"/>
                <a:ext cx="6477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pt-BR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Emergencial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8386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Introdução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E9D5473-A771-49F2-951F-0AD2A41C9E9B}"/>
              </a:ext>
            </a:extLst>
          </p:cNvPr>
          <p:cNvSpPr txBox="1"/>
          <p:nvPr/>
        </p:nvSpPr>
        <p:spPr>
          <a:xfrm>
            <a:off x="304800" y="1505359"/>
            <a:ext cx="8534399" cy="4514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Verdana"/>
                <a:cs typeface="Verdana"/>
              </a:rPr>
              <a:t>O DAEE</a:t>
            </a:r>
            <a:r>
              <a:rPr lang="pt-BR" dirty="0">
                <a:latin typeface="Verdana"/>
                <a:cs typeface="Verdana"/>
              </a:rPr>
              <a:t>, órgão gestor de recursos hídricos o Estado de São Paulo, diante dos extremos climáticos que se apresentam e dentro do princípio de apoio aos municípios paulistas, tem trabalhado para que os efeitos das pressões sobre os recursos hídricos, que na prática se estendem à população paulista, sejam mitigados e, quando possível, eliminados.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Verdana"/>
              <a:cs typeface="Verdana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Verdana"/>
                <a:cs typeface="Verdana"/>
              </a:rPr>
              <a:t>Apesar do abastecimento público não fazer parte de suas atribuições, estando este a cargo das concessionárias municipais ou estaduais, o DAEE tem se mostrado ativo e presente na busca por soluções que visem minimizar os efeitos negativos da escassez hídrica sobre os municípios paulistas.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rgbClr val="002060"/>
                </a:solidFill>
              </a:rPr>
              <a:t>AGUAPEÍ E PEIXE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05BE304-021C-40AB-B648-4CBCD3CA8F15}"/>
              </a:ext>
            </a:extLst>
          </p:cNvPr>
          <p:cNvGrpSpPr/>
          <p:nvPr/>
        </p:nvGrpSpPr>
        <p:grpSpPr>
          <a:xfrm>
            <a:off x="692150" y="1258888"/>
            <a:ext cx="7848600" cy="5170867"/>
            <a:chOff x="0" y="18288"/>
            <a:chExt cx="9143999" cy="641146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E8F20955-E8E0-45C3-8488-86A8EBBE2AE8}"/>
                </a:ext>
              </a:extLst>
            </p:cNvPr>
            <p:cNvSpPr/>
            <p:nvPr/>
          </p:nvSpPr>
          <p:spPr>
            <a:xfrm>
              <a:off x="0" y="18288"/>
              <a:ext cx="9143999" cy="64114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E7FF58ED-D1F2-4F47-808B-4A7E83118883}"/>
                </a:ext>
              </a:extLst>
            </p:cNvPr>
            <p:cNvGrpSpPr/>
            <p:nvPr/>
          </p:nvGrpSpPr>
          <p:grpSpPr>
            <a:xfrm>
              <a:off x="109346" y="4679822"/>
              <a:ext cx="4157979" cy="1254253"/>
              <a:chOff x="109346" y="4679822"/>
              <a:chExt cx="4157979" cy="1254253"/>
            </a:xfrm>
          </p:grpSpPr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D2FEFF9C-572D-49C0-A67D-DD3F58975684}"/>
                  </a:ext>
                </a:extLst>
              </p:cNvPr>
              <p:cNvSpPr txBox="1"/>
              <p:nvPr/>
            </p:nvSpPr>
            <p:spPr>
              <a:xfrm>
                <a:off x="109346" y="4679822"/>
                <a:ext cx="4157979" cy="288290"/>
              </a:xfrm>
              <a:prstGeom prst="rect">
                <a:avLst/>
              </a:prstGeom>
              <a:solidFill>
                <a:srgbClr val="FFFFFF"/>
              </a:solidFill>
              <a:ln w="25399">
                <a:solidFill>
                  <a:srgbClr val="385D89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1800" b="1" spc="-10" dirty="0">
                    <a:latin typeface="Calibri"/>
                    <a:cs typeface="Calibri"/>
                  </a:rPr>
                  <a:t>L</a:t>
                </a:r>
                <a:r>
                  <a:rPr sz="1800" b="1" spc="-35" dirty="0">
                    <a:latin typeface="Calibri"/>
                    <a:cs typeface="Calibri"/>
                  </a:rPr>
                  <a:t>E</a:t>
                </a:r>
                <a:r>
                  <a:rPr sz="1800" b="1" spc="-5" dirty="0">
                    <a:latin typeface="Calibri"/>
                    <a:cs typeface="Calibri"/>
                  </a:rPr>
                  <a:t>GEN</a:t>
                </a:r>
                <a:r>
                  <a:rPr sz="1800" b="1" spc="-45" dirty="0">
                    <a:latin typeface="Calibri"/>
                    <a:cs typeface="Calibri"/>
                  </a:rPr>
                  <a:t>D</a:t>
                </a:r>
                <a:r>
                  <a:rPr sz="1800" b="1" spc="-15" dirty="0">
                    <a:latin typeface="Calibri"/>
                    <a:cs typeface="Calibri"/>
                  </a:rPr>
                  <a:t>A</a:t>
                </a:r>
                <a:endParaRPr sz="1800">
                  <a:latin typeface="Calibri"/>
                  <a:cs typeface="Calibri"/>
                </a:endParaRPr>
              </a:p>
            </p:txBody>
          </p:sp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103FA41-0268-4E61-BED2-4EC85A877B2F}"/>
                  </a:ext>
                </a:extLst>
              </p:cNvPr>
              <p:cNvSpPr/>
              <p:nvPr/>
            </p:nvSpPr>
            <p:spPr>
              <a:xfrm>
                <a:off x="1540635" y="5781675"/>
                <a:ext cx="6477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pt-BR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Emergencial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4867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rgbClr val="002060"/>
                </a:solidFill>
              </a:rPr>
              <a:t>PONTAL DO PARANAPANEMA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E294EFC-FD8B-433D-A2F5-E1741D29FA11}"/>
              </a:ext>
            </a:extLst>
          </p:cNvPr>
          <p:cNvGrpSpPr/>
          <p:nvPr/>
        </p:nvGrpSpPr>
        <p:grpSpPr>
          <a:xfrm>
            <a:off x="571500" y="1249363"/>
            <a:ext cx="8001000" cy="5162485"/>
            <a:chOff x="0" y="18288"/>
            <a:chExt cx="9143999" cy="6403085"/>
          </a:xfrm>
        </p:grpSpPr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68A50D6F-A9FF-48A0-9A2A-FF87EA23B6A4}"/>
                </a:ext>
              </a:extLst>
            </p:cNvPr>
            <p:cNvSpPr/>
            <p:nvPr/>
          </p:nvSpPr>
          <p:spPr>
            <a:xfrm>
              <a:off x="0" y="18288"/>
              <a:ext cx="9143999" cy="64030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08C67E83-9959-4F36-B933-2006213DBFBB}"/>
                </a:ext>
              </a:extLst>
            </p:cNvPr>
            <p:cNvSpPr txBox="1"/>
            <p:nvPr/>
          </p:nvSpPr>
          <p:spPr>
            <a:xfrm>
              <a:off x="107822" y="4876419"/>
              <a:ext cx="4157979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3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5A012ED0-BED9-4D48-95D2-1EEA5C819921}"/>
                </a:ext>
              </a:extLst>
            </p:cNvPr>
            <p:cNvSpPr/>
            <p:nvPr/>
          </p:nvSpPr>
          <p:spPr>
            <a:xfrm>
              <a:off x="1539111" y="5791200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4394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rgbClr val="002060"/>
                </a:solidFill>
              </a:rPr>
              <a:t>SITUAÇÃO DOS MUNICÍPIOS POR UNIDADE DAEE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E626E14-1F2E-4876-BA95-18FAD52B4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786016"/>
              </p:ext>
            </p:extLst>
          </p:nvPr>
        </p:nvGraphicFramePr>
        <p:xfrm>
          <a:off x="322325" y="1577975"/>
          <a:ext cx="8499349" cy="43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41178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BD395FFB-1762-4EC4-AA9C-17CE640AAB05}"/>
              </a:ext>
            </a:extLst>
          </p:cNvPr>
          <p:cNvGrpSpPr/>
          <p:nvPr/>
        </p:nvGrpSpPr>
        <p:grpSpPr>
          <a:xfrm>
            <a:off x="619432" y="1304925"/>
            <a:ext cx="7905750" cy="5019675"/>
            <a:chOff x="619432" y="1304925"/>
            <a:chExt cx="7905750" cy="5019675"/>
          </a:xfrm>
        </p:grpSpPr>
        <p:pic>
          <p:nvPicPr>
            <p:cNvPr id="26" name="Imagem 25" descr="Mapa&#10;&#10;Descrição gerada automaticamente">
              <a:extLst>
                <a:ext uri="{FF2B5EF4-FFF2-40B4-BE49-F238E27FC236}">
                  <a16:creationId xmlns:a16="http://schemas.microsoft.com/office/drawing/2014/main" id="{3168DE76-28BD-4A1D-AF61-63FE2A6E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32" y="1304925"/>
              <a:ext cx="7905750" cy="5019675"/>
            </a:xfrm>
            <a:prstGeom prst="rect">
              <a:avLst/>
            </a:prstGeom>
          </p:spPr>
        </p:pic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FEC834BF-5563-4FF5-9D87-5DDBA11D0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211" y="4701837"/>
              <a:ext cx="3231527" cy="1608886"/>
            </a:xfrm>
            <a:prstGeom prst="rect">
              <a:avLst/>
            </a:prstGeom>
          </p:spPr>
        </p:pic>
      </p:grpSp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Resumo da situação hídrica por Unidades Regionais do DAEE</a:t>
            </a:r>
          </a:p>
        </p:txBody>
      </p:sp>
      <p:pic>
        <p:nvPicPr>
          <p:cNvPr id="16" name="Imagem 15" descr="Gráfico, Gráfico de barras&#10;&#10;Descrição gerada automaticamente">
            <a:extLst>
              <a:ext uri="{FF2B5EF4-FFF2-40B4-BE49-F238E27FC236}">
                <a16:creationId xmlns:a16="http://schemas.microsoft.com/office/drawing/2014/main" id="{C49DB83E-ADFD-4AAC-BCEB-91A1E9611A6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3505200" y="2333625"/>
            <a:ext cx="714166" cy="8382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Imagem 17" descr="Gráfico, Gráfico de barras&#10;&#10;Descrição gerada automaticamente">
            <a:extLst>
              <a:ext uri="{FF2B5EF4-FFF2-40B4-BE49-F238E27FC236}">
                <a16:creationId xmlns:a16="http://schemas.microsoft.com/office/drawing/2014/main" id="{65C93706-4919-42BB-9A21-21AC78E81B8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651514" y="3791496"/>
            <a:ext cx="715265" cy="762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Imagem 19" descr="Gráfico&#10;&#10;Descrição gerada automaticamente">
            <a:extLst>
              <a:ext uri="{FF2B5EF4-FFF2-40B4-BE49-F238E27FC236}">
                <a16:creationId xmlns:a16="http://schemas.microsoft.com/office/drawing/2014/main" id="{467ECB43-1174-4EC4-B658-0B2B3BDA069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7620000" y="3657600"/>
            <a:ext cx="714166" cy="89589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2" name="Imagem 21" descr="Gráfico, Gráfico de barras&#10;&#10;Descrição gerada automaticamente">
            <a:extLst>
              <a:ext uri="{FF2B5EF4-FFF2-40B4-BE49-F238E27FC236}">
                <a16:creationId xmlns:a16="http://schemas.microsoft.com/office/drawing/2014/main" id="{2A23F419-00C7-4E72-A982-5821C4E2913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5715000" y="2176010"/>
            <a:ext cx="714166" cy="7091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Imagem 23" descr="Gráfico, Gráfico de barras&#10;&#10;Descrição gerada automaticamente">
            <a:extLst>
              <a:ext uri="{FF2B5EF4-FFF2-40B4-BE49-F238E27FC236}">
                <a16:creationId xmlns:a16="http://schemas.microsoft.com/office/drawing/2014/main" id="{3416B7C8-EA26-4E0C-BA64-C42FF468844F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2736179" y="3409950"/>
            <a:ext cx="711558" cy="81483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8" name="Imagem 27" descr="Gráfico, Gráfico de barras&#10;&#10;Descrição gerada automaticamente">
            <a:extLst>
              <a:ext uri="{FF2B5EF4-FFF2-40B4-BE49-F238E27FC236}">
                <a16:creationId xmlns:a16="http://schemas.microsoft.com/office/drawing/2014/main" id="{18072F96-282F-4E2F-A143-85BCA2D3C4F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70000"/>
          </a:blip>
          <a:stretch>
            <a:fillRect/>
          </a:stretch>
        </p:blipFill>
        <p:spPr>
          <a:xfrm>
            <a:off x="2647950" y="1389820"/>
            <a:ext cx="716762" cy="70913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0" name="Imagem 29" descr="Placa de informação&#10;&#10;Descrição gerada automaticamente com confiança baixa">
            <a:extLst>
              <a:ext uri="{FF2B5EF4-FFF2-40B4-BE49-F238E27FC236}">
                <a16:creationId xmlns:a16="http://schemas.microsoft.com/office/drawing/2014/main" id="{31E3F630-DA56-4768-8482-9EDA1FCDE2D2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6429166" y="1419708"/>
            <a:ext cx="1990725" cy="4095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1C4DEBB-0B86-415A-A3EB-95E947F8C179}"/>
              </a:ext>
            </a:extLst>
          </p:cNvPr>
          <p:cNvGrpSpPr/>
          <p:nvPr/>
        </p:nvGrpSpPr>
        <p:grpSpPr>
          <a:xfrm>
            <a:off x="3175593" y="1992594"/>
            <a:ext cx="3279635" cy="2564352"/>
            <a:chOff x="3175593" y="1992594"/>
            <a:chExt cx="3279635" cy="2564352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936EF04A-6D88-480A-BB20-68470DC10592}"/>
                </a:ext>
              </a:extLst>
            </p:cNvPr>
            <p:cNvSpPr/>
            <p:nvPr/>
          </p:nvSpPr>
          <p:spPr>
            <a:xfrm>
              <a:off x="3175593" y="1992594"/>
              <a:ext cx="228600" cy="152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CC63C72-D1CD-4D57-9EF4-65F25C5D7287}"/>
                </a:ext>
              </a:extLst>
            </p:cNvPr>
            <p:cNvSpPr/>
            <p:nvPr/>
          </p:nvSpPr>
          <p:spPr>
            <a:xfrm>
              <a:off x="5173245" y="4354102"/>
              <a:ext cx="228600" cy="2028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EFBB3EF-778B-4C2C-BB6F-A1993BDB0157}"/>
                </a:ext>
              </a:extLst>
            </p:cNvPr>
            <p:cNvSpPr/>
            <p:nvPr/>
          </p:nvSpPr>
          <p:spPr>
            <a:xfrm>
              <a:off x="6226628" y="2737757"/>
              <a:ext cx="228600" cy="152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CE69781-2BC8-4EB8-938D-4C50F99CE1D3}"/>
              </a:ext>
            </a:extLst>
          </p:cNvPr>
          <p:cNvGrpSpPr/>
          <p:nvPr/>
        </p:nvGrpSpPr>
        <p:grpSpPr>
          <a:xfrm>
            <a:off x="657636" y="4321304"/>
            <a:ext cx="3231527" cy="1970369"/>
            <a:chOff x="657636" y="4321304"/>
            <a:chExt cx="3231527" cy="1970369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A54FB02C-04D8-4982-B9AD-1C7B0EF4C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70000"/>
            </a:blip>
            <a:stretch>
              <a:fillRect/>
            </a:stretch>
          </p:blipFill>
          <p:spPr>
            <a:xfrm>
              <a:off x="657636" y="4321304"/>
              <a:ext cx="3231527" cy="1970369"/>
            </a:xfrm>
            <a:prstGeom prst="rect">
              <a:avLst/>
            </a:prstGeom>
          </p:spPr>
        </p:pic>
        <p:sp>
          <p:nvSpPr>
            <p:cNvPr id="4" name="Retângulo: Cantos Arredondados 3">
              <a:extLst>
                <a:ext uri="{FF2B5EF4-FFF2-40B4-BE49-F238E27FC236}">
                  <a16:creationId xmlns:a16="http://schemas.microsoft.com/office/drawing/2014/main" id="{E4632B1D-685D-48EE-A133-87F6C1E395E9}"/>
                </a:ext>
              </a:extLst>
            </p:cNvPr>
            <p:cNvSpPr/>
            <p:nvPr/>
          </p:nvSpPr>
          <p:spPr>
            <a:xfrm>
              <a:off x="3335773" y="4872037"/>
              <a:ext cx="228317" cy="1524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: Cantos Arredondados 18">
              <a:extLst>
                <a:ext uri="{FF2B5EF4-FFF2-40B4-BE49-F238E27FC236}">
                  <a16:creationId xmlns:a16="http://schemas.microsoft.com/office/drawing/2014/main" id="{F9D73383-8585-4625-B951-445115E619D1}"/>
                </a:ext>
              </a:extLst>
            </p:cNvPr>
            <p:cNvSpPr/>
            <p:nvPr/>
          </p:nvSpPr>
          <p:spPr>
            <a:xfrm>
              <a:off x="3340528" y="5229222"/>
              <a:ext cx="228317" cy="1524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AB3E9214-65F8-4CDA-8601-7712A69F97FA}"/>
                </a:ext>
              </a:extLst>
            </p:cNvPr>
            <p:cNvSpPr/>
            <p:nvPr/>
          </p:nvSpPr>
          <p:spPr>
            <a:xfrm>
              <a:off x="3348037" y="5762622"/>
              <a:ext cx="228317" cy="1524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4336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b="1" dirty="0">
                <a:solidFill>
                  <a:srgbClr val="002060"/>
                </a:solidFill>
              </a:rPr>
              <a:t>Ações em curso - Estimativa p/ implantação de poços</a:t>
            </a: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B47FDBC9-F1B2-4618-B099-20185044E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40" y="1676400"/>
            <a:ext cx="8480120" cy="39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102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Ações em curso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D6A68E4-8459-4FDD-87F2-8BBD31627F8E}"/>
              </a:ext>
            </a:extLst>
          </p:cNvPr>
          <p:cNvSpPr txBox="1"/>
          <p:nvPr/>
        </p:nvSpPr>
        <p:spPr>
          <a:xfrm>
            <a:off x="228600" y="1752600"/>
            <a:ext cx="8610600" cy="3683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t-BR" dirty="0">
                <a:latin typeface="Verdana"/>
                <a:cs typeface="Verdana"/>
              </a:rPr>
              <a:t>Levantamento,</a:t>
            </a:r>
            <a:r>
              <a:rPr lang="pt-BR" sz="1800" dirty="0">
                <a:latin typeface="Verdana"/>
                <a:cs typeface="Verdana"/>
              </a:rPr>
              <a:t> através das unidades regionais do DAEE,</a:t>
            </a:r>
            <a:r>
              <a:rPr lang="pt-BR" dirty="0">
                <a:latin typeface="Verdana"/>
                <a:cs typeface="Verdana"/>
              </a:rPr>
              <a:t> da situação hídrica dos municípios não abastecidos pela SABESP, com atualização periódica;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pt-BR" dirty="0">
              <a:latin typeface="Verdana"/>
              <a:cs typeface="Verdana"/>
            </a:endParaRP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pt-BR" dirty="0">
                <a:latin typeface="Verdana"/>
                <a:cs typeface="Verdana"/>
              </a:rPr>
              <a:t>Dimensionamento de custos para implantação de poços profundos;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endParaRPr lang="pt-BR" dirty="0">
              <a:latin typeface="Verdana"/>
              <a:cs typeface="Verdana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arenR"/>
            </a:pPr>
            <a:r>
              <a:rPr lang="pt-BR" dirty="0">
                <a:latin typeface="Verdana"/>
                <a:cs typeface="Verdana"/>
              </a:rPr>
              <a:t>A</a:t>
            </a:r>
            <a:r>
              <a:rPr lang="pt-BR" sz="1800" dirty="0">
                <a:latin typeface="Verdana"/>
                <a:cs typeface="Verdana"/>
              </a:rPr>
              <a:t>poio aos municípios através de visitas técnicas para auxílio no levantamento das fragilidades e possíveis soluções relativas ao reforço no abastecimento público;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07890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Ações em curso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D6A68E4-8459-4FDD-87F2-8BBD31627F8E}"/>
              </a:ext>
            </a:extLst>
          </p:cNvPr>
          <p:cNvSpPr txBox="1"/>
          <p:nvPr/>
        </p:nvSpPr>
        <p:spPr>
          <a:xfrm>
            <a:off x="228600" y="1318461"/>
            <a:ext cx="8610600" cy="4929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latin typeface="Verdana"/>
                <a:cs typeface="Verdana"/>
              </a:rPr>
              <a:t>4) Oferecimento de projetos de poços profundos a municípios que tenham como demanda o incremento em captações subterrâneas;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Verdana"/>
              <a:cs typeface="Verdana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Verdana"/>
                <a:cs typeface="Verdana"/>
              </a:rPr>
              <a:t>5) Criação de canal exclusivo para apoio aos municípios (atendimentomunicipios@daee.sp.gov.br);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Verdana"/>
              <a:cs typeface="Verdana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Verdana"/>
                <a:cs typeface="Verdana"/>
              </a:rPr>
              <a:t>6) Articulação com demais órgãos municipais e estaduais para busca conjunta de soluções;</a:t>
            </a:r>
          </a:p>
          <a:p>
            <a:pPr algn="just">
              <a:lnSpc>
                <a:spcPct val="150000"/>
              </a:lnSpc>
            </a:pPr>
            <a:endParaRPr lang="pt-BR" sz="1800" dirty="0">
              <a:latin typeface="Verdana"/>
              <a:cs typeface="Verdana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Verdana"/>
                <a:cs typeface="Verdana"/>
              </a:rPr>
              <a:t>7) Construção das barragens de acumulação d’água de Pedreira, no município de Pedreira e de Duas Pontes, no município de Amparo</a:t>
            </a:r>
            <a:r>
              <a:rPr lang="pt-BR" sz="1800" dirty="0">
                <a:latin typeface="Verdana"/>
                <a:cs typeface="Verdana"/>
              </a:rPr>
              <a:t>. Juntas, as barragens serão capazes de regularizar cerca de 13.800L/s. 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57027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994" y="1700784"/>
            <a:ext cx="6192011" cy="2231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49703" y="4889688"/>
            <a:ext cx="124587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chemeClr val="bg1"/>
                </a:solidFill>
                <a:latin typeface="Calibri"/>
                <a:cs typeface="Calibri"/>
              </a:rPr>
              <a:t>Obri</a:t>
            </a:r>
            <a:r>
              <a:rPr sz="2500" b="1" spc="-4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500" b="1" dirty="0">
                <a:solidFill>
                  <a:schemeClr val="bg1"/>
                </a:solidFill>
                <a:latin typeface="Calibri"/>
                <a:cs typeface="Calibri"/>
              </a:rPr>
              <a:t>ado</a:t>
            </a:r>
            <a:endParaRPr sz="2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Monitor de secas - </a:t>
            </a:r>
            <a:r>
              <a:rPr lang="pt-BR" sz="2000" b="1" dirty="0">
                <a:solidFill>
                  <a:srgbClr val="002060"/>
                </a:solidFill>
              </a:rPr>
              <a:t>Coop. Técnica DAEE/ANA (Nov. 2020)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AD29093-4307-4E16-84D6-98CE627F74F1}"/>
              </a:ext>
            </a:extLst>
          </p:cNvPr>
          <p:cNvGrpSpPr/>
          <p:nvPr/>
        </p:nvGrpSpPr>
        <p:grpSpPr>
          <a:xfrm>
            <a:off x="1280257" y="1268360"/>
            <a:ext cx="6542433" cy="5153228"/>
            <a:chOff x="1280257" y="1230746"/>
            <a:chExt cx="6542433" cy="5153228"/>
          </a:xfrm>
        </p:grpSpPr>
        <p:pic>
          <p:nvPicPr>
            <p:cNvPr id="6" name="Imagem 5" descr="Desenho de um mapa&#10;&#10;Descrição gerada automaticamente com confiança média">
              <a:extLst>
                <a:ext uri="{FF2B5EF4-FFF2-40B4-BE49-F238E27FC236}">
                  <a16:creationId xmlns:a16="http://schemas.microsoft.com/office/drawing/2014/main" id="{37657524-C074-4E09-AE14-86AD2C517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257" y="1230746"/>
              <a:ext cx="5882543" cy="3892633"/>
            </a:xfrm>
            <a:prstGeom prst="rect">
              <a:avLst/>
            </a:prstGeom>
          </p:spPr>
        </p:pic>
        <p:pic>
          <p:nvPicPr>
            <p:cNvPr id="7" name="Imagem 6" descr="Uma imagem contendo Gráfico&#10;&#10;Descrição gerada automaticamente">
              <a:extLst>
                <a:ext uri="{FF2B5EF4-FFF2-40B4-BE49-F238E27FC236}">
                  <a16:creationId xmlns:a16="http://schemas.microsoft.com/office/drawing/2014/main" id="{6AE97C90-E7E1-429C-ABED-A0ACB92AC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594" y="4174174"/>
              <a:ext cx="2421096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85752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Monitor de secas - </a:t>
            </a:r>
            <a:r>
              <a:rPr lang="pt-BR" sz="2000" b="1" dirty="0">
                <a:solidFill>
                  <a:srgbClr val="002060"/>
                </a:solidFill>
              </a:rPr>
              <a:t>Coop. Técnica DAEE/ANA (Jun. 2021)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8D875A7-C57E-46EE-B65D-7AE6CA9EC6D1}"/>
              </a:ext>
            </a:extLst>
          </p:cNvPr>
          <p:cNvGrpSpPr/>
          <p:nvPr/>
        </p:nvGrpSpPr>
        <p:grpSpPr>
          <a:xfrm>
            <a:off x="1245107" y="1279922"/>
            <a:ext cx="6577583" cy="5153212"/>
            <a:chOff x="609600" y="1547816"/>
            <a:chExt cx="6577583" cy="5153212"/>
          </a:xfrm>
        </p:grpSpPr>
        <p:pic>
          <p:nvPicPr>
            <p:cNvPr id="4" name="Imagem 3" descr="Diagrama&#10;&#10;Descrição gerada automaticamente">
              <a:extLst>
                <a:ext uri="{FF2B5EF4-FFF2-40B4-BE49-F238E27FC236}">
                  <a16:creationId xmlns:a16="http://schemas.microsoft.com/office/drawing/2014/main" id="{03437779-7AA3-4144-88E3-86A259AEB559}"/>
                </a:ext>
                <a:ext uri="{C183D7F6-B498-43B3-948B-1728B52AA6E4}">
                  <adec:decorative xmlns:adec="http://schemas.microsoft.com/office/drawing/2017/decorative" xmlns="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547816"/>
              <a:ext cx="5882543" cy="3762367"/>
            </a:xfrm>
            <a:prstGeom prst="rect">
              <a:avLst/>
            </a:prstGeom>
          </p:spPr>
        </p:pic>
        <p:pic>
          <p:nvPicPr>
            <p:cNvPr id="5" name="Imagem 4" descr="Uma imagem contendo Gráfico&#10;&#10;Descrição gerada automaticamente">
              <a:extLst>
                <a:ext uri="{FF2B5EF4-FFF2-40B4-BE49-F238E27FC236}">
                  <a16:creationId xmlns:a16="http://schemas.microsoft.com/office/drawing/2014/main" id="{D8D1892C-CC2C-45D8-914B-AFA4AF54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6087" y="4491228"/>
              <a:ext cx="2421096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9601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Divisão hidrográfica de São Paulo (22 UGRHIs, 21 CBHs)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7153BC8-CA9B-4921-A032-FDA937F85F03}"/>
              </a:ext>
            </a:extLst>
          </p:cNvPr>
          <p:cNvGrpSpPr/>
          <p:nvPr/>
        </p:nvGrpSpPr>
        <p:grpSpPr>
          <a:xfrm>
            <a:off x="1143000" y="1371600"/>
            <a:ext cx="7162800" cy="4800600"/>
            <a:chOff x="990600" y="1447800"/>
            <a:chExt cx="7162800" cy="4800600"/>
          </a:xfrm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4C14898E-855F-4BF0-A3C5-635D5D28F975}"/>
                </a:ext>
              </a:extLst>
            </p:cNvPr>
            <p:cNvSpPr/>
            <p:nvPr/>
          </p:nvSpPr>
          <p:spPr>
            <a:xfrm>
              <a:off x="990600" y="1447800"/>
              <a:ext cx="7162800" cy="4800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5275FA9D-A800-49E8-AF07-4349FD1BF25E}"/>
                </a:ext>
              </a:extLst>
            </p:cNvPr>
            <p:cNvSpPr txBox="1"/>
            <p:nvPr/>
          </p:nvSpPr>
          <p:spPr>
            <a:xfrm>
              <a:off x="1870211" y="3507884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22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B5243518-705E-4906-BF3C-A33B39375FE4}"/>
                </a:ext>
              </a:extLst>
            </p:cNvPr>
            <p:cNvSpPr txBox="1"/>
            <p:nvPr/>
          </p:nvSpPr>
          <p:spPr>
            <a:xfrm>
              <a:off x="2403601" y="3123074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21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E269388-B73E-4424-BEA0-A92DA000B21A}"/>
                </a:ext>
              </a:extLst>
            </p:cNvPr>
            <p:cNvSpPr txBox="1"/>
            <p:nvPr/>
          </p:nvSpPr>
          <p:spPr>
            <a:xfrm>
              <a:off x="2632214" y="2815226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20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B1C4CB9B-D028-46C8-8BBE-A0DF7EDFFF90}"/>
                </a:ext>
              </a:extLst>
            </p:cNvPr>
            <p:cNvSpPr txBox="1"/>
            <p:nvPr/>
          </p:nvSpPr>
          <p:spPr>
            <a:xfrm>
              <a:off x="2937015" y="2431177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19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C5307199-1334-4E19-B718-ABD3D2E3B393}"/>
                </a:ext>
              </a:extLst>
            </p:cNvPr>
            <p:cNvSpPr txBox="1"/>
            <p:nvPr/>
          </p:nvSpPr>
          <p:spPr>
            <a:xfrm>
              <a:off x="2937015" y="1969394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18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0585B25-E6BB-457C-BED2-E590B9C39B1B}"/>
                </a:ext>
              </a:extLst>
            </p:cNvPr>
            <p:cNvSpPr txBox="1"/>
            <p:nvPr/>
          </p:nvSpPr>
          <p:spPr>
            <a:xfrm>
              <a:off x="3622830" y="1739281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BDD612AF-4FF3-4E9C-A5AB-2F4164226810}"/>
                </a:ext>
              </a:extLst>
            </p:cNvPr>
            <p:cNvSpPr txBox="1"/>
            <p:nvPr/>
          </p:nvSpPr>
          <p:spPr>
            <a:xfrm>
              <a:off x="3622830" y="3891933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17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F0A526F-B677-4F2E-88B1-04EB9995BC53}"/>
                </a:ext>
              </a:extLst>
            </p:cNvPr>
            <p:cNvSpPr txBox="1"/>
            <p:nvPr/>
          </p:nvSpPr>
          <p:spPr>
            <a:xfrm>
              <a:off x="4080032" y="2891426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16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D193040-96BA-47AF-BD90-82308E79C822}"/>
                </a:ext>
              </a:extLst>
            </p:cNvPr>
            <p:cNvSpPr txBox="1"/>
            <p:nvPr/>
          </p:nvSpPr>
          <p:spPr>
            <a:xfrm>
              <a:off x="4689623" y="2123329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12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0A14D1FB-7335-40EE-B3E4-17263F0AE5AF}"/>
                </a:ext>
              </a:extLst>
            </p:cNvPr>
            <p:cNvSpPr txBox="1"/>
            <p:nvPr/>
          </p:nvSpPr>
          <p:spPr>
            <a:xfrm>
              <a:off x="5424182" y="1969394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8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940DB02-BCC0-49CB-9CBE-34CFD5D0CFD0}"/>
                </a:ext>
              </a:extLst>
            </p:cNvPr>
            <p:cNvSpPr txBox="1"/>
            <p:nvPr/>
          </p:nvSpPr>
          <p:spPr>
            <a:xfrm>
              <a:off x="4689623" y="3507873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13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DE7675F4-6683-49DA-85D0-5C8321664F86}"/>
                </a:ext>
              </a:extLst>
            </p:cNvPr>
            <p:cNvSpPr txBox="1"/>
            <p:nvPr/>
          </p:nvSpPr>
          <p:spPr>
            <a:xfrm>
              <a:off x="5424182" y="3199262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9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1A30B8B3-589C-4B76-9473-84C448195AD1}"/>
                </a:ext>
              </a:extLst>
            </p:cNvPr>
            <p:cNvSpPr txBox="1"/>
            <p:nvPr/>
          </p:nvSpPr>
          <p:spPr>
            <a:xfrm>
              <a:off x="5576583" y="2739003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4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5F71CD34-998A-4386-AF76-2E038FDEF4DA}"/>
                </a:ext>
              </a:extLst>
            </p:cNvPr>
            <p:cNvSpPr txBox="1"/>
            <p:nvPr/>
          </p:nvSpPr>
          <p:spPr>
            <a:xfrm>
              <a:off x="4537211" y="4813943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14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821E04BF-0D68-4733-98BA-3D11A7CEE401}"/>
                </a:ext>
              </a:extLst>
            </p:cNvPr>
            <p:cNvSpPr txBox="1"/>
            <p:nvPr/>
          </p:nvSpPr>
          <p:spPr>
            <a:xfrm>
              <a:off x="4994413" y="5505839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11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BF0BED06-7FC5-4ADE-9B11-74372B07353D}"/>
                </a:ext>
              </a:extLst>
            </p:cNvPr>
            <p:cNvSpPr txBox="1"/>
            <p:nvPr/>
          </p:nvSpPr>
          <p:spPr>
            <a:xfrm>
              <a:off x="5146801" y="4352159"/>
              <a:ext cx="22225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10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85A14303-8BAB-44B4-8303-FB6A91482D1F}"/>
                </a:ext>
              </a:extLst>
            </p:cNvPr>
            <p:cNvSpPr txBox="1"/>
            <p:nvPr/>
          </p:nvSpPr>
          <p:spPr>
            <a:xfrm>
              <a:off x="5652771" y="4045835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5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65FFC977-C2DD-4A91-8054-6DEBCE3CFF8E}"/>
                </a:ext>
              </a:extLst>
            </p:cNvPr>
            <p:cNvSpPr txBox="1"/>
            <p:nvPr/>
          </p:nvSpPr>
          <p:spPr>
            <a:xfrm>
              <a:off x="6262374" y="4736207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6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F7F815C9-95A2-4881-A5C5-8EC4F402B8DF}"/>
                </a:ext>
              </a:extLst>
            </p:cNvPr>
            <p:cNvSpPr txBox="1"/>
            <p:nvPr/>
          </p:nvSpPr>
          <p:spPr>
            <a:xfrm>
              <a:off x="7176767" y="4199747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2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79D3C9A4-C94C-453F-8186-AD97AD353B11}"/>
                </a:ext>
              </a:extLst>
            </p:cNvPr>
            <p:cNvSpPr txBox="1"/>
            <p:nvPr/>
          </p:nvSpPr>
          <p:spPr>
            <a:xfrm>
              <a:off x="6186175" y="5121768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7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29E51DAD-CD6D-4A67-858D-D0826B42BFB5}"/>
                </a:ext>
              </a:extLst>
            </p:cNvPr>
            <p:cNvSpPr txBox="1"/>
            <p:nvPr/>
          </p:nvSpPr>
          <p:spPr>
            <a:xfrm>
              <a:off x="7176767" y="4736196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3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87DCFAA3-459B-490D-85B4-BAABD601D86F}"/>
                </a:ext>
              </a:extLst>
            </p:cNvPr>
            <p:cNvSpPr txBox="1"/>
            <p:nvPr/>
          </p:nvSpPr>
          <p:spPr>
            <a:xfrm>
              <a:off x="6948167" y="3968088"/>
              <a:ext cx="12446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1</a:t>
              </a:r>
              <a:endParaRPr sz="140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72928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Divisão hidrográfica DAEE (Unidades Regionais)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F0D5C6B-8B7C-4543-9B11-C88C1BD7D2A2}"/>
              </a:ext>
            </a:extLst>
          </p:cNvPr>
          <p:cNvGrpSpPr/>
          <p:nvPr/>
        </p:nvGrpSpPr>
        <p:grpSpPr>
          <a:xfrm>
            <a:off x="619432" y="1304925"/>
            <a:ext cx="7828936" cy="4943475"/>
            <a:chOff x="619432" y="1324589"/>
            <a:chExt cx="7905750" cy="5019675"/>
          </a:xfrm>
        </p:grpSpPr>
        <p:pic>
          <p:nvPicPr>
            <p:cNvPr id="26" name="Imagem 25" descr="Mapa&#10;&#10;Descrição gerada automaticamente">
              <a:extLst>
                <a:ext uri="{FF2B5EF4-FFF2-40B4-BE49-F238E27FC236}">
                  <a16:creationId xmlns:a16="http://schemas.microsoft.com/office/drawing/2014/main" id="{3168DE76-28BD-4A1D-AF61-63FE2A6E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32" y="1324589"/>
              <a:ext cx="7905750" cy="5019675"/>
            </a:xfrm>
            <a:prstGeom prst="rect">
              <a:avLst/>
            </a:prstGeom>
          </p:spPr>
        </p:pic>
        <p:sp>
          <p:nvSpPr>
            <p:cNvPr id="27" name="object 2">
              <a:extLst>
                <a:ext uri="{FF2B5EF4-FFF2-40B4-BE49-F238E27FC236}">
                  <a16:creationId xmlns:a16="http://schemas.microsoft.com/office/drawing/2014/main" id="{C375CF19-2387-4C10-9F9D-EE526FDD737C}"/>
                </a:ext>
              </a:extLst>
            </p:cNvPr>
            <p:cNvSpPr txBox="1"/>
            <p:nvPr/>
          </p:nvSpPr>
          <p:spPr>
            <a:xfrm>
              <a:off x="698396" y="4874147"/>
              <a:ext cx="3200401" cy="13791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50800">
                <a:lnSpc>
                  <a:spcPct val="200000"/>
                </a:lnSpc>
              </a:pPr>
              <a:r>
                <a:rPr sz="1550" b="1" spc="-10" dirty="0">
                  <a:latin typeface="Arial"/>
                  <a:cs typeface="Arial"/>
                </a:rPr>
                <a:t>8</a:t>
              </a:r>
              <a:r>
                <a:rPr sz="1550" b="1" spc="35" dirty="0">
                  <a:latin typeface="Times New Roman"/>
                  <a:cs typeface="Times New Roman"/>
                </a:rPr>
                <a:t> </a:t>
              </a:r>
              <a:r>
                <a:rPr sz="1550" b="1" spc="-5" dirty="0">
                  <a:latin typeface="Arial"/>
                  <a:cs typeface="Arial"/>
                </a:rPr>
                <a:t>-</a:t>
              </a:r>
              <a:r>
                <a:rPr sz="1550" b="1" spc="35" dirty="0">
                  <a:latin typeface="Times New Roman"/>
                  <a:cs typeface="Times New Roman"/>
                </a:rPr>
                <a:t> </a:t>
              </a:r>
              <a:r>
                <a:rPr sz="1550" b="1" spc="-20" dirty="0">
                  <a:latin typeface="Arial"/>
                  <a:cs typeface="Arial"/>
                </a:rPr>
                <a:t>D</a:t>
              </a:r>
              <a:r>
                <a:rPr sz="1550" b="1" spc="-10" dirty="0">
                  <a:latin typeface="Arial"/>
                  <a:cs typeface="Arial"/>
                </a:rPr>
                <a:t>iretorias</a:t>
              </a:r>
              <a:r>
                <a:rPr sz="1550" b="1" spc="30" dirty="0">
                  <a:latin typeface="Times New Roman"/>
                  <a:cs typeface="Times New Roman"/>
                </a:rPr>
                <a:t> </a:t>
              </a:r>
              <a:r>
                <a:rPr sz="1550" b="1" spc="-20" dirty="0">
                  <a:latin typeface="Arial"/>
                  <a:cs typeface="Arial"/>
                </a:rPr>
                <a:t>d</a:t>
              </a:r>
              <a:r>
                <a:rPr sz="1550" b="1" spc="-10" dirty="0">
                  <a:latin typeface="Arial"/>
                  <a:cs typeface="Arial"/>
                </a:rPr>
                <a:t>e</a:t>
              </a:r>
              <a:r>
                <a:rPr sz="1550" b="1" spc="30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Bacias</a:t>
              </a:r>
              <a:endParaRPr sz="1550" dirty="0">
                <a:latin typeface="Arial"/>
                <a:cs typeface="Arial"/>
              </a:endParaRPr>
            </a:p>
            <a:p>
              <a:pPr marL="12700" marR="5080">
                <a:lnSpc>
                  <a:spcPct val="200000"/>
                </a:lnSpc>
              </a:pPr>
              <a:r>
                <a:rPr sz="1550" b="1" spc="-15" dirty="0">
                  <a:latin typeface="Arial"/>
                  <a:cs typeface="Arial"/>
                </a:rPr>
                <a:t>27</a:t>
              </a:r>
              <a:r>
                <a:rPr sz="1550" b="1" spc="-5" dirty="0">
                  <a:latin typeface="Arial"/>
                  <a:cs typeface="Arial"/>
                </a:rPr>
                <a:t>-</a:t>
              </a:r>
              <a:r>
                <a:rPr sz="1550" b="1" spc="40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Unidade</a:t>
              </a:r>
              <a:r>
                <a:rPr sz="1550" b="1" spc="-10" dirty="0">
                  <a:latin typeface="Arial"/>
                  <a:cs typeface="Arial"/>
                </a:rPr>
                <a:t>s</a:t>
              </a:r>
              <a:r>
                <a:rPr sz="1550" b="1" spc="35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d</a:t>
              </a:r>
              <a:r>
                <a:rPr sz="1550" b="1" spc="-10" dirty="0">
                  <a:latin typeface="Arial"/>
                  <a:cs typeface="Arial"/>
                </a:rPr>
                <a:t>e</a:t>
              </a:r>
              <a:r>
                <a:rPr sz="1550" b="1" spc="30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Serviço</a:t>
              </a:r>
              <a:r>
                <a:rPr sz="1550" b="1" spc="-10" dirty="0">
                  <a:latin typeface="Arial"/>
                  <a:cs typeface="Arial"/>
                </a:rPr>
                <a:t>s</a:t>
              </a:r>
              <a:r>
                <a:rPr sz="1550" b="1" spc="30" dirty="0">
                  <a:latin typeface="Times New Roman"/>
                  <a:cs typeface="Times New Roman"/>
                </a:rPr>
                <a:t> </a:t>
              </a:r>
              <a:r>
                <a:rPr sz="1550" b="1" spc="-10" dirty="0">
                  <a:latin typeface="Arial"/>
                  <a:cs typeface="Arial"/>
                </a:rPr>
                <a:t>e</a:t>
              </a:r>
              <a:r>
                <a:rPr sz="1550" b="1" spc="35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Obras</a:t>
              </a:r>
              <a:r>
                <a:rPr sz="1550" b="1" spc="-10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17</a:t>
              </a:r>
              <a:r>
                <a:rPr sz="1550" b="1" spc="-5" dirty="0">
                  <a:latin typeface="Arial"/>
                  <a:cs typeface="Arial"/>
                </a:rPr>
                <a:t>-</a:t>
              </a:r>
              <a:r>
                <a:rPr sz="1550" b="1" spc="40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Unidade</a:t>
              </a:r>
              <a:r>
                <a:rPr sz="1550" b="1" spc="-10" dirty="0">
                  <a:latin typeface="Arial"/>
                  <a:cs typeface="Arial"/>
                </a:rPr>
                <a:t>s</a:t>
              </a:r>
              <a:r>
                <a:rPr sz="1550" b="1" spc="35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par</a:t>
              </a:r>
              <a:r>
                <a:rPr sz="1550" b="1" spc="-10" dirty="0">
                  <a:latin typeface="Arial"/>
                  <a:cs typeface="Arial"/>
                </a:rPr>
                <a:t>a</a:t>
              </a:r>
              <a:r>
                <a:rPr sz="1550" b="1" spc="30" dirty="0">
                  <a:latin typeface="Times New Roman"/>
                  <a:cs typeface="Times New Roman"/>
                </a:rPr>
                <a:t> </a:t>
              </a:r>
              <a:r>
                <a:rPr sz="1550" b="1" spc="-15" dirty="0">
                  <a:latin typeface="Arial"/>
                  <a:cs typeface="Arial"/>
                </a:rPr>
                <a:t>Outorgas</a:t>
              </a:r>
              <a:endParaRPr sz="1550" dirty="0">
                <a:latin typeface="Arial"/>
                <a:cs typeface="Arial"/>
              </a:endParaRPr>
            </a:p>
          </p:txBody>
        </p:sp>
      </p:grpSp>
      <p:pic>
        <p:nvPicPr>
          <p:cNvPr id="32" name="Imagem 31" descr="Tabela&#10;&#10;Descrição gerada automaticamente">
            <a:extLst>
              <a:ext uri="{FF2B5EF4-FFF2-40B4-BE49-F238E27FC236}">
                <a16:creationId xmlns:a16="http://schemas.microsoft.com/office/drawing/2014/main" id="{09ED71D4-22CC-44A9-8313-0ED206535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398" y="1354666"/>
            <a:ext cx="189516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771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solidFill>
                  <a:srgbClr val="002060"/>
                </a:solidFill>
              </a:rPr>
              <a:t>Resumo situação hídrica dos municípios do Estado de São Paulo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83C425A-7430-4A32-91DB-EEC62D23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6467394"/>
            <a:ext cx="9105900" cy="3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bg1"/>
                </a:solidFill>
              </a:rPr>
              <a:t>Municípios não operados pela SABESP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FBF173C-8F53-4D1C-8EB4-0D65895C97B8}"/>
              </a:ext>
            </a:extLst>
          </p:cNvPr>
          <p:cNvSpPr/>
          <p:nvPr/>
        </p:nvSpPr>
        <p:spPr>
          <a:xfrm>
            <a:off x="561975" y="1258888"/>
            <a:ext cx="8058150" cy="514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5678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ítulo 1">
            <a:extLst>
              <a:ext uri="{FF2B5EF4-FFF2-40B4-BE49-F238E27FC236}">
                <a16:creationId xmlns:a16="http://schemas.microsoft.com/office/drawing/2014/main" id="{CB309D5D-6A92-4B13-B13C-F97F5D20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MANTIQUEIRA, PARAIBA DO SUL E LITORAL NORTE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EA8D928-9205-4DAA-A61F-7C3A918F5F66}"/>
              </a:ext>
            </a:extLst>
          </p:cNvPr>
          <p:cNvGrpSpPr/>
          <p:nvPr/>
        </p:nvGrpSpPr>
        <p:grpSpPr>
          <a:xfrm>
            <a:off x="533400" y="1258888"/>
            <a:ext cx="8077200" cy="5194489"/>
            <a:chOff x="0" y="0"/>
            <a:chExt cx="9143999" cy="6453377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A9A80DDF-43B2-43E0-BFD6-63D94531487A}"/>
                </a:ext>
              </a:extLst>
            </p:cNvPr>
            <p:cNvSpPr/>
            <p:nvPr/>
          </p:nvSpPr>
          <p:spPr>
            <a:xfrm>
              <a:off x="0" y="0"/>
              <a:ext cx="9143999" cy="64533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D74E7EA-688C-484E-9463-F1FCA7B5200A}"/>
                </a:ext>
              </a:extLst>
            </p:cNvPr>
            <p:cNvSpPr txBox="1"/>
            <p:nvPr/>
          </p:nvSpPr>
          <p:spPr>
            <a:xfrm>
              <a:off x="5796168" y="4500753"/>
              <a:ext cx="3241040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4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4EA486A-B8C0-4C7F-A112-15B0E276928D}"/>
                </a:ext>
              </a:extLst>
            </p:cNvPr>
            <p:cNvSpPr/>
            <p:nvPr/>
          </p:nvSpPr>
          <p:spPr>
            <a:xfrm>
              <a:off x="7868766" y="5970492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4429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C50D7462-8497-4A3B-ABE2-3D971AE787DF}"/>
              </a:ext>
            </a:extLst>
          </p:cNvPr>
          <p:cNvGrpSpPr/>
          <p:nvPr/>
        </p:nvGrpSpPr>
        <p:grpSpPr>
          <a:xfrm>
            <a:off x="576833" y="1258888"/>
            <a:ext cx="7990333" cy="5151055"/>
            <a:chOff x="10667" y="0"/>
            <a:chExt cx="9133331" cy="6409943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B162275C-880A-4BF0-B936-1B4B3D08D02F}"/>
                </a:ext>
              </a:extLst>
            </p:cNvPr>
            <p:cNvSpPr/>
            <p:nvPr/>
          </p:nvSpPr>
          <p:spPr>
            <a:xfrm>
              <a:off x="10667" y="0"/>
              <a:ext cx="9133331" cy="64099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3424F6B-ED87-409E-83FA-0D810854E25B}"/>
                </a:ext>
              </a:extLst>
            </p:cNvPr>
            <p:cNvSpPr txBox="1"/>
            <p:nvPr/>
          </p:nvSpPr>
          <p:spPr>
            <a:xfrm>
              <a:off x="107822" y="4797171"/>
              <a:ext cx="4680585" cy="288290"/>
            </a:xfrm>
            <a:prstGeom prst="rect">
              <a:avLst/>
            </a:prstGeom>
            <a:solidFill>
              <a:srgbClr val="FFFFFF"/>
            </a:solidFill>
            <a:ln w="25399">
              <a:solidFill>
                <a:srgbClr val="385D89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</a:pPr>
              <a:r>
                <a:rPr sz="1800" b="1" spc="-10" dirty="0">
                  <a:latin typeface="Calibri"/>
                  <a:cs typeface="Calibri"/>
                </a:rPr>
                <a:t>L</a:t>
              </a:r>
              <a:r>
                <a:rPr sz="1800" b="1" spc="-35" dirty="0">
                  <a:latin typeface="Calibri"/>
                  <a:cs typeface="Calibri"/>
                </a:rPr>
                <a:t>E</a:t>
              </a:r>
              <a:r>
                <a:rPr sz="1800" b="1" spc="-5" dirty="0">
                  <a:latin typeface="Calibri"/>
                  <a:cs typeface="Calibri"/>
                </a:rPr>
                <a:t>GEN</a:t>
              </a:r>
              <a:r>
                <a:rPr sz="1800" b="1" spc="-35" dirty="0">
                  <a:latin typeface="Calibri"/>
                  <a:cs typeface="Calibri"/>
                </a:rPr>
                <a:t>D</a:t>
              </a:r>
              <a:r>
                <a:rPr sz="1800" b="1" spc="-15" dirty="0">
                  <a:latin typeface="Calibri"/>
                  <a:cs typeface="Calibri"/>
                </a:rPr>
                <a:t>A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22742FE-D004-45FA-BF14-B0FD0F8B3F16}"/>
                </a:ext>
              </a:extLst>
            </p:cNvPr>
            <p:cNvSpPr/>
            <p:nvPr/>
          </p:nvSpPr>
          <p:spPr>
            <a:xfrm>
              <a:off x="1532467" y="5774266"/>
              <a:ext cx="6477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pt-B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Emergencial</a:t>
              </a:r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1B70552A-C40A-43B5-9159-D7BD86D2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900113"/>
            <a:ext cx="9156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sz="2000" b="1" dirty="0">
                <a:solidFill>
                  <a:srgbClr val="002060"/>
                </a:solidFill>
              </a:rPr>
              <a:t>PARDO</a:t>
            </a:r>
            <a:endParaRPr lang="pt-BR" altLang="pt-B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618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510</Words>
  <Application>Microsoft Office PowerPoint</Application>
  <PresentationFormat>Apresentação na tela (4:3)</PresentationFormat>
  <Paragraphs>124</Paragraphs>
  <Slides>27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Rui Brasil Assis</cp:lastModifiedBy>
  <cp:revision>172</cp:revision>
  <dcterms:created xsi:type="dcterms:W3CDTF">2021-08-03T14:02:33Z</dcterms:created>
  <dcterms:modified xsi:type="dcterms:W3CDTF">2021-08-04T21:01:00Z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2021-08-03T00:00:00Z</vt:filetime>
  </property>
  <property fmtid="{D5CDD505-2E9C-101B-9397-08002B2CF9AE}" pid="3" name="LastSaved">
    <vt:filetime>2021-08-03T00:00:00Z</vt:filetime>
  </property>
</Properties>
</file>