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59"/>
  </p:notesMasterIdLst>
  <p:sldIdLst>
    <p:sldId id="272" r:id="rId3"/>
    <p:sldId id="273" r:id="rId4"/>
    <p:sldId id="275" r:id="rId5"/>
    <p:sldId id="278" r:id="rId6"/>
    <p:sldId id="374" r:id="rId7"/>
    <p:sldId id="421" r:id="rId8"/>
    <p:sldId id="422" r:id="rId9"/>
    <p:sldId id="423" r:id="rId10"/>
    <p:sldId id="297" r:id="rId11"/>
    <p:sldId id="285" r:id="rId12"/>
    <p:sldId id="424" r:id="rId13"/>
    <p:sldId id="425" r:id="rId14"/>
    <p:sldId id="426" r:id="rId15"/>
    <p:sldId id="427" r:id="rId16"/>
    <p:sldId id="428" r:id="rId17"/>
    <p:sldId id="429" r:id="rId18"/>
    <p:sldId id="431" r:id="rId19"/>
    <p:sldId id="432" r:id="rId20"/>
    <p:sldId id="433" r:id="rId21"/>
    <p:sldId id="434" r:id="rId22"/>
    <p:sldId id="435" r:id="rId23"/>
    <p:sldId id="436" r:id="rId24"/>
    <p:sldId id="437" r:id="rId25"/>
    <p:sldId id="438" r:id="rId26"/>
    <p:sldId id="439" r:id="rId27"/>
    <p:sldId id="440" r:id="rId28"/>
    <p:sldId id="441" r:id="rId29"/>
    <p:sldId id="444" r:id="rId30"/>
    <p:sldId id="445" r:id="rId31"/>
    <p:sldId id="446" r:id="rId32"/>
    <p:sldId id="447" r:id="rId33"/>
    <p:sldId id="448" r:id="rId34"/>
    <p:sldId id="451" r:id="rId35"/>
    <p:sldId id="452" r:id="rId36"/>
    <p:sldId id="453" r:id="rId37"/>
    <p:sldId id="346" r:id="rId38"/>
    <p:sldId id="347" r:id="rId39"/>
    <p:sldId id="351" r:id="rId40"/>
    <p:sldId id="352" r:id="rId41"/>
    <p:sldId id="354" r:id="rId42"/>
    <p:sldId id="356" r:id="rId43"/>
    <p:sldId id="364" r:id="rId44"/>
    <p:sldId id="365" r:id="rId45"/>
    <p:sldId id="367" r:id="rId46"/>
    <p:sldId id="369" r:id="rId47"/>
    <p:sldId id="410" r:id="rId48"/>
    <p:sldId id="408" r:id="rId49"/>
    <p:sldId id="413" r:id="rId50"/>
    <p:sldId id="414" r:id="rId51"/>
    <p:sldId id="415" r:id="rId52"/>
    <p:sldId id="416" r:id="rId53"/>
    <p:sldId id="417" r:id="rId54"/>
    <p:sldId id="418" r:id="rId55"/>
    <p:sldId id="420" r:id="rId56"/>
    <p:sldId id="419" r:id="rId57"/>
    <p:sldId id="370" r:id="rId5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992832F5-EA01-48E5-B403-87E193F50680}">
          <p14:sldIdLst/>
        </p14:section>
        <p14:section name="Visão Geral do Projeto" id="{087866C3-7028-482C-8D34-6BF5363FBD75}">
          <p14:sldIdLst>
            <p14:sldId id="272"/>
            <p14:sldId id="273"/>
            <p14:sldId id="275"/>
            <p14:sldId id="278"/>
            <p14:sldId id="374"/>
            <p14:sldId id="421"/>
            <p14:sldId id="422"/>
            <p14:sldId id="423"/>
            <p14:sldId id="297"/>
            <p14:sldId id="285"/>
            <p14:sldId id="424"/>
            <p14:sldId id="425"/>
            <p14:sldId id="426"/>
            <p14:sldId id="427"/>
            <p14:sldId id="428"/>
            <p14:sldId id="429"/>
            <p14:sldId id="431"/>
            <p14:sldId id="432"/>
            <p14:sldId id="433"/>
            <p14:sldId id="434"/>
            <p14:sldId id="435"/>
            <p14:sldId id="436"/>
            <p14:sldId id="437"/>
            <p14:sldId id="438"/>
            <p14:sldId id="439"/>
            <p14:sldId id="440"/>
            <p14:sldId id="441"/>
            <p14:sldId id="444"/>
            <p14:sldId id="445"/>
            <p14:sldId id="446"/>
            <p14:sldId id="447"/>
            <p14:sldId id="448"/>
            <p14:sldId id="451"/>
            <p14:sldId id="452"/>
            <p14:sldId id="453"/>
            <p14:sldId id="346"/>
            <p14:sldId id="347"/>
            <p14:sldId id="351"/>
            <p14:sldId id="352"/>
            <p14:sldId id="354"/>
            <p14:sldId id="356"/>
            <p14:sldId id="364"/>
            <p14:sldId id="365"/>
            <p14:sldId id="367"/>
            <p14:sldId id="369"/>
            <p14:sldId id="410"/>
            <p14:sldId id="408"/>
            <p14:sldId id="413"/>
            <p14:sldId id="414"/>
            <p14:sldId id="415"/>
            <p14:sldId id="416"/>
            <p14:sldId id="417"/>
            <p14:sldId id="418"/>
            <p14:sldId id="420"/>
            <p14:sldId id="419"/>
            <p14:sldId id="37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576">
          <p15:clr>
            <a:srgbClr val="A4A3A4"/>
          </p15:clr>
        </p15:guide>
        <p15:guide id="3" pos="2880">
          <p15:clr>
            <a:srgbClr val="A4A3A4"/>
          </p15:clr>
        </p15:guide>
        <p15:guide id="4" pos="28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4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8187" autoAdjust="0"/>
  </p:normalViewPr>
  <p:slideViewPr>
    <p:cSldViewPr>
      <p:cViewPr varScale="1">
        <p:scale>
          <a:sx n="75" d="100"/>
          <a:sy n="75" d="100"/>
        </p:scale>
        <p:origin x="-384" y="-84"/>
      </p:cViewPr>
      <p:guideLst>
        <p:guide orient="horz" pos="2160"/>
        <p:guide orient="horz" pos="576"/>
        <p:guide pos="288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idor\z\VM%20-%20projetos\2014%20-%20P.M.%20Jaboticabal%20-%20Plano%20de%20Bacia%20Mogi%20Gua&#231;u\Relat&#243;rios\Plano%20de%20a&#231;&#227;o%20para%20a%20gest&#227;o%20dos%20recursos%20h&#237;dricos\Plano%20da%20BH%20do%20MOGI%202016-2019%20-%20A&#231;&#245;es%20e%20Plano%20de%20Investimentos%20-%2013.dez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idor\z\VM%20-%20projetos\2014%20-%20P.M.%20Jaboticabal%20-%20Plano%20de%20Bacia%20Mogi%20Gua&#231;u\Relat&#243;rios\Plano%20de%20a&#231;&#227;o%20para%20a%20gest&#227;o%20dos%20recursos%20h&#237;dricos\Plano%20da%20BH%20do%20MOGI%202016-2019%20-%20A&#231;&#245;es%20e%20Plano%20de%20Investimentos%20-%2013.dez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idor\z\VM%20-%20projetos\2014%20-%20P.M.%20Jaboticabal%20-%20Plano%20de%20Bacia%20Mogi%20Gua&#231;u\Relat&#243;rios\Plano%20de%20a&#231;&#227;o%20para%20a%20gest&#227;o%20dos%20recursos%20h&#237;dricos\Plano%20da%20BH%20do%20MOGI%202016-2019%20-%20A&#231;&#245;es%20e%20Plano%20de%20Investimentos%20-%2013.dez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'FINAL - recursos disponíveis'!$A$33</c:f>
              <c:strCache>
                <c:ptCount val="1"/>
                <c:pt idx="0">
                  <c:v>recursos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'FINAL - recursos disponíveis'!$B$32:$D$32</c:f>
              <c:strCache>
                <c:ptCount val="3"/>
                <c:pt idx="0">
                  <c:v>2016-2019</c:v>
                </c:pt>
                <c:pt idx="1">
                  <c:v>2020-2023</c:v>
                </c:pt>
                <c:pt idx="2">
                  <c:v>2024-2027</c:v>
                </c:pt>
              </c:strCache>
            </c:strRef>
          </c:cat>
          <c:val>
            <c:numRef>
              <c:f>'FINAL - recursos disponíveis'!$B$33:$D$33</c:f>
              <c:numCache>
                <c:formatCode>_(* #,##0.00_);_(* \(#,##0.00\);_(* "-"??_);_(@_)</c:formatCode>
                <c:ptCount val="3"/>
                <c:pt idx="0">
                  <c:v>40103400</c:v>
                </c:pt>
                <c:pt idx="1">
                  <c:v>57982200</c:v>
                </c:pt>
                <c:pt idx="2">
                  <c:v>57982200</c:v>
                </c:pt>
              </c:numCache>
            </c:numRef>
          </c:val>
        </c:ser>
        <c:ser>
          <c:idx val="1"/>
          <c:order val="1"/>
          <c:tx>
            <c:strRef>
              <c:f>'FINAL - recursos disponíveis'!$A$34</c:f>
              <c:strCache>
                <c:ptCount val="1"/>
                <c:pt idx="0">
                  <c:v>demanda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'FINAL - recursos disponíveis'!$B$32:$D$32</c:f>
              <c:strCache>
                <c:ptCount val="3"/>
                <c:pt idx="0">
                  <c:v>2016-2019</c:v>
                </c:pt>
                <c:pt idx="1">
                  <c:v>2020-2023</c:v>
                </c:pt>
                <c:pt idx="2">
                  <c:v>2024-2027</c:v>
                </c:pt>
              </c:strCache>
            </c:strRef>
          </c:cat>
          <c:val>
            <c:numRef>
              <c:f>'FINAL - recursos disponíveis'!$B$34:$D$34</c:f>
              <c:numCache>
                <c:formatCode>_(* #,##0.00_);_(* \(#,##0.00\);_(* "-"??_);_(@_)</c:formatCode>
                <c:ptCount val="3"/>
                <c:pt idx="0">
                  <c:v>39983333.333333328</c:v>
                </c:pt>
                <c:pt idx="1">
                  <c:v>47103333.333333328</c:v>
                </c:pt>
                <c:pt idx="2">
                  <c:v>46503333.333333328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50768256"/>
        <c:axId val="150786432"/>
      </c:barChart>
      <c:catAx>
        <c:axId val="150768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pt-BR"/>
          </a:p>
        </c:txPr>
        <c:crossAx val="150786432"/>
        <c:crosses val="autoZero"/>
        <c:auto val="1"/>
        <c:lblAlgn val="ctr"/>
        <c:lblOffset val="100"/>
        <c:noMultiLvlLbl val="0"/>
      </c:catAx>
      <c:valAx>
        <c:axId val="150786432"/>
        <c:scaling>
          <c:orientation val="minMax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spPr>
          <a:ln w="9525">
            <a:noFill/>
          </a:ln>
        </c:spPr>
        <c:crossAx val="150768256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3.6477471566054242E-3"/>
                <c:y val="0.30830452798591579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1398917322834641"/>
          <c:y val="1.3081027116387917E-2"/>
          <c:w val="0.18429111986001748"/>
          <c:h val="0.21869306023717"/>
        </c:manualLayout>
      </c:layout>
      <c:overlay val="0"/>
      <c:txPr>
        <a:bodyPr/>
        <a:lstStyle/>
        <a:p>
          <a:pPr>
            <a:defRPr sz="1400" b="1"/>
          </a:pPr>
          <a:endParaRPr lang="pt-BR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curto prazo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'FINAL - recursos disponíveis'!$B$38</c:f>
              <c:strCache>
                <c:ptCount val="1"/>
                <c:pt idx="0">
                  <c:v>2016-2019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'FINAL - recursos disponíveis'!$A$39:$A$46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'FINAL - recursos disponíveis'!$B$39:$B$46</c:f>
              <c:numCache>
                <c:formatCode>_(* #,##0.00_);_(* \(#,##0.00\);_(* "-"??_);_(@_)</c:formatCode>
                <c:ptCount val="8"/>
                <c:pt idx="0">
                  <c:v>1700000</c:v>
                </c:pt>
                <c:pt idx="1">
                  <c:v>200000</c:v>
                </c:pt>
                <c:pt idx="2">
                  <c:v>18250000</c:v>
                </c:pt>
                <c:pt idx="3">
                  <c:v>4000000</c:v>
                </c:pt>
                <c:pt idx="4">
                  <c:v>8050000</c:v>
                </c:pt>
                <c:pt idx="5">
                  <c:v>0</c:v>
                </c:pt>
                <c:pt idx="6">
                  <c:v>6667000</c:v>
                </c:pt>
                <c:pt idx="7">
                  <c:v>1117000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curto, médio e longo prazos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'FINAL - recursos disponíveis'!$E$38</c:f>
              <c:strCache>
                <c:ptCount val="1"/>
                <c:pt idx="0">
                  <c:v>soma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'FINAL - recursos disponíveis'!$A$39:$A$46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'FINAL - recursos disponíveis'!$E$39:$E$46</c:f>
              <c:numCache>
                <c:formatCode>_(* #,##0.00_);_(* \(#,##0.00\);_(* "-"??_);_(@_)</c:formatCode>
                <c:ptCount val="8"/>
                <c:pt idx="0">
                  <c:v>6500000</c:v>
                </c:pt>
                <c:pt idx="1">
                  <c:v>3000000</c:v>
                </c:pt>
                <c:pt idx="2">
                  <c:v>58350000</c:v>
                </c:pt>
                <c:pt idx="3">
                  <c:v>12600000</c:v>
                </c:pt>
                <c:pt idx="4">
                  <c:v>24150000</c:v>
                </c:pt>
                <c:pt idx="5">
                  <c:v>0</c:v>
                </c:pt>
                <c:pt idx="6">
                  <c:v>25641000</c:v>
                </c:pt>
                <c:pt idx="7">
                  <c:v>3351000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5-10-01T10:56:52.634" idx="30">
    <p:pos x="10" y="10"/>
    <p:text>xx</p:text>
    <p:extLst>
      <p:ext uri="{C676402C-5697-4E1C-873F-D02D1690AC5C}">
        <p15:threadingInfo xmlns:p15="http://schemas.microsoft.com/office/powerpoint/2012/main" timeZoneBias="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3BB29D-CA37-40E4-AFB9-9D5EFD5D697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3F77192-A9CC-411C-8B99-6996DA04469C}">
      <dgm:prSet custT="1"/>
      <dgm:spPr/>
      <dgm:t>
        <a:bodyPr/>
        <a:lstStyle/>
        <a:p>
          <a:pPr rtl="0"/>
          <a:r>
            <a:rPr lang="pt-BR" sz="1800" b="0" dirty="0" smtClean="0"/>
            <a:t>Plano Regional Integrado de Saneamento Básico;</a:t>
          </a:r>
          <a:endParaRPr lang="pt-BR" sz="1800" b="0" dirty="0"/>
        </a:p>
      </dgm:t>
    </dgm:pt>
    <dgm:pt modelId="{39026CBE-18A2-4751-8C13-F8D69C094142}" type="parTrans" cxnId="{499D8A1D-3392-42E9-B384-034792803A48}">
      <dgm:prSet/>
      <dgm:spPr/>
      <dgm:t>
        <a:bodyPr/>
        <a:lstStyle/>
        <a:p>
          <a:endParaRPr lang="pt-BR"/>
        </a:p>
      </dgm:t>
    </dgm:pt>
    <dgm:pt modelId="{1779978E-93F0-4488-8AB7-8BB04E55BAE8}" type="sibTrans" cxnId="{499D8A1D-3392-42E9-B384-034792803A48}">
      <dgm:prSet/>
      <dgm:spPr/>
      <dgm:t>
        <a:bodyPr/>
        <a:lstStyle/>
        <a:p>
          <a:endParaRPr lang="pt-BR"/>
        </a:p>
      </dgm:t>
    </dgm:pt>
    <dgm:pt modelId="{3F7DBB00-5E58-4EFF-8910-6FBF06E06E73}">
      <dgm:prSet custT="1"/>
      <dgm:spPr/>
      <dgm:t>
        <a:bodyPr/>
        <a:lstStyle/>
        <a:p>
          <a:pPr rtl="0"/>
          <a:r>
            <a:rPr lang="pt-BR" sz="1800" b="0" dirty="0" smtClean="0"/>
            <a:t>Projeto de Estiagem no Trecho Crítico do Rio Mogi Guaçu;</a:t>
          </a:r>
          <a:endParaRPr lang="pt-BR" sz="1800" b="0" dirty="0"/>
        </a:p>
      </dgm:t>
    </dgm:pt>
    <dgm:pt modelId="{61484259-E3A5-44FF-8CB6-70363517656E}" type="parTrans" cxnId="{E088B915-0F11-426F-9821-4A62B5CE4083}">
      <dgm:prSet/>
      <dgm:spPr/>
      <dgm:t>
        <a:bodyPr/>
        <a:lstStyle/>
        <a:p>
          <a:endParaRPr lang="pt-BR"/>
        </a:p>
      </dgm:t>
    </dgm:pt>
    <dgm:pt modelId="{6672A1B3-8428-46EA-8D6E-C79D8D4A02E5}" type="sibTrans" cxnId="{E088B915-0F11-426F-9821-4A62B5CE4083}">
      <dgm:prSet/>
      <dgm:spPr/>
      <dgm:t>
        <a:bodyPr/>
        <a:lstStyle/>
        <a:p>
          <a:endParaRPr lang="pt-BR"/>
        </a:p>
      </dgm:t>
    </dgm:pt>
    <dgm:pt modelId="{136DE28F-6F58-4A30-BF48-C9FCD7C4D476}">
      <dgm:prSet custT="1"/>
      <dgm:spPr/>
      <dgm:t>
        <a:bodyPr/>
        <a:lstStyle/>
        <a:p>
          <a:pPr rtl="0"/>
          <a:r>
            <a:rPr lang="pt-BR" sz="1800" b="0" dirty="0" smtClean="0"/>
            <a:t>Sistema de Informação da Bacia Hidrográfica do Rio </a:t>
          </a:r>
          <a:r>
            <a:rPr lang="pt-BR" sz="1800" b="0" dirty="0" err="1" smtClean="0"/>
            <a:t>Jaguari</a:t>
          </a:r>
          <a:r>
            <a:rPr lang="pt-BR" sz="1800" b="0" dirty="0" smtClean="0"/>
            <a:t> Mirim;</a:t>
          </a:r>
          <a:endParaRPr lang="pt-BR" sz="1800" b="0" dirty="0"/>
        </a:p>
      </dgm:t>
    </dgm:pt>
    <dgm:pt modelId="{120B709D-988D-4AC7-BC59-E40CD41AC331}" type="parTrans" cxnId="{5AFB599C-DB2B-4ACA-8BDE-65CEFDC13505}">
      <dgm:prSet/>
      <dgm:spPr/>
      <dgm:t>
        <a:bodyPr/>
        <a:lstStyle/>
        <a:p>
          <a:endParaRPr lang="pt-BR"/>
        </a:p>
      </dgm:t>
    </dgm:pt>
    <dgm:pt modelId="{B94AA04F-7C23-403B-8993-56765F2A154C}" type="sibTrans" cxnId="{5AFB599C-DB2B-4ACA-8BDE-65CEFDC13505}">
      <dgm:prSet/>
      <dgm:spPr/>
      <dgm:t>
        <a:bodyPr/>
        <a:lstStyle/>
        <a:p>
          <a:endParaRPr lang="pt-BR"/>
        </a:p>
      </dgm:t>
    </dgm:pt>
    <dgm:pt modelId="{DD526DB0-84F0-43CF-BB5B-A4650E784F19}">
      <dgm:prSet custT="1"/>
      <dgm:spPr/>
      <dgm:t>
        <a:bodyPr/>
        <a:lstStyle/>
        <a:p>
          <a:pPr rtl="0"/>
          <a:r>
            <a:rPr lang="pt-BR" sz="1800" b="0" dirty="0" smtClean="0"/>
            <a:t>Diagnóstico das áreas de produção de água das </a:t>
          </a:r>
          <a:r>
            <a:rPr lang="pt-BR" sz="1800" b="0" dirty="0" err="1" smtClean="0"/>
            <a:t>Microbacias</a:t>
          </a:r>
          <a:r>
            <a:rPr lang="pt-BR" sz="1800" b="0" dirty="0" smtClean="0"/>
            <a:t> dos municípios de Lindóia, Águas de Lindóia e Socorro;</a:t>
          </a:r>
          <a:endParaRPr lang="pt-BR" sz="1800" b="0" dirty="0"/>
        </a:p>
      </dgm:t>
    </dgm:pt>
    <dgm:pt modelId="{FABE5123-F696-4CAD-A8D5-72719A048CFD}" type="parTrans" cxnId="{84919B09-5401-4C17-8799-5F19ADA6D773}">
      <dgm:prSet/>
      <dgm:spPr/>
      <dgm:t>
        <a:bodyPr/>
        <a:lstStyle/>
        <a:p>
          <a:endParaRPr lang="pt-BR"/>
        </a:p>
      </dgm:t>
    </dgm:pt>
    <dgm:pt modelId="{AB1B85CA-558E-4E8E-BADB-927E4F368543}" type="sibTrans" cxnId="{84919B09-5401-4C17-8799-5F19ADA6D773}">
      <dgm:prSet/>
      <dgm:spPr/>
      <dgm:t>
        <a:bodyPr/>
        <a:lstStyle/>
        <a:p>
          <a:endParaRPr lang="pt-BR"/>
        </a:p>
      </dgm:t>
    </dgm:pt>
    <dgm:pt modelId="{FA54D37D-7FD8-4FDE-AEAE-E7510F64B2B2}">
      <dgm:prSet custT="1"/>
      <dgm:spPr/>
      <dgm:t>
        <a:bodyPr/>
        <a:lstStyle/>
        <a:p>
          <a:pPr rtl="0"/>
          <a:r>
            <a:rPr lang="pt-BR" sz="1800" b="0" dirty="0" smtClean="0"/>
            <a:t>Levantamento de Uso e Ocupação do Solo em Áreas Ciliares da Bacia Hidrográfica do rio Mogi Guaçu;</a:t>
          </a:r>
          <a:endParaRPr lang="pt-BR" sz="1800" b="0" dirty="0"/>
        </a:p>
      </dgm:t>
    </dgm:pt>
    <dgm:pt modelId="{136AC42E-AFC1-4A9D-A3DD-83770EF2079F}" type="parTrans" cxnId="{978A9736-95FC-4A74-BAD1-BB387F4B7ED8}">
      <dgm:prSet/>
      <dgm:spPr/>
      <dgm:t>
        <a:bodyPr/>
        <a:lstStyle/>
        <a:p>
          <a:endParaRPr lang="pt-BR"/>
        </a:p>
      </dgm:t>
    </dgm:pt>
    <dgm:pt modelId="{C3ACC7AC-5107-4218-A958-6259C0CBF52E}" type="sibTrans" cxnId="{978A9736-95FC-4A74-BAD1-BB387F4B7ED8}">
      <dgm:prSet/>
      <dgm:spPr/>
      <dgm:t>
        <a:bodyPr/>
        <a:lstStyle/>
        <a:p>
          <a:endParaRPr lang="pt-BR"/>
        </a:p>
      </dgm:t>
    </dgm:pt>
    <dgm:pt modelId="{21F18B39-6EB2-493A-AB5C-EE5884B4B9F1}">
      <dgm:prSet custT="1"/>
      <dgm:spPr/>
      <dgm:t>
        <a:bodyPr/>
        <a:lstStyle/>
        <a:p>
          <a:pPr rtl="0"/>
          <a:r>
            <a:rPr lang="pt-BR" sz="1800" b="0" dirty="0" smtClean="0"/>
            <a:t>Plano Estadual de Recursos Hídricos de 2012-2015; e</a:t>
          </a:r>
          <a:endParaRPr lang="pt-BR" sz="1800" b="0" dirty="0"/>
        </a:p>
      </dgm:t>
    </dgm:pt>
    <dgm:pt modelId="{0DFFCF47-C2F1-41FC-BBE3-F0C08FB7187A}" type="parTrans" cxnId="{E26F1C5A-B083-4F7D-B0DC-60C32F0EEDC9}">
      <dgm:prSet/>
      <dgm:spPr/>
      <dgm:t>
        <a:bodyPr/>
        <a:lstStyle/>
        <a:p>
          <a:endParaRPr lang="pt-BR"/>
        </a:p>
      </dgm:t>
    </dgm:pt>
    <dgm:pt modelId="{357DC3F5-4E30-4F91-9D02-112AD67DD9E5}" type="sibTrans" cxnId="{E26F1C5A-B083-4F7D-B0DC-60C32F0EEDC9}">
      <dgm:prSet/>
      <dgm:spPr/>
      <dgm:t>
        <a:bodyPr/>
        <a:lstStyle/>
        <a:p>
          <a:endParaRPr lang="pt-BR"/>
        </a:p>
      </dgm:t>
    </dgm:pt>
    <dgm:pt modelId="{9B5C4EE7-5C25-40E6-803B-EC3E06405C16}">
      <dgm:prSet custT="1"/>
      <dgm:spPr/>
      <dgm:t>
        <a:bodyPr/>
        <a:lstStyle/>
        <a:p>
          <a:pPr rtl="0"/>
          <a:r>
            <a:rPr lang="pt-BR" sz="1800" b="0" dirty="0" smtClean="0"/>
            <a:t>Planos de Manejo</a:t>
          </a:r>
          <a:endParaRPr lang="pt-BR" sz="1800" b="0" dirty="0"/>
        </a:p>
      </dgm:t>
    </dgm:pt>
    <dgm:pt modelId="{02AA0929-4A88-4C23-B312-FB113AE10340}" type="parTrans" cxnId="{11440EAB-0C43-488F-B99B-9B6B1FF83A7E}">
      <dgm:prSet/>
      <dgm:spPr/>
      <dgm:t>
        <a:bodyPr/>
        <a:lstStyle/>
        <a:p>
          <a:endParaRPr lang="pt-BR"/>
        </a:p>
      </dgm:t>
    </dgm:pt>
    <dgm:pt modelId="{3174F4B0-C7DD-4B32-B493-1B08CE872875}" type="sibTrans" cxnId="{11440EAB-0C43-488F-B99B-9B6B1FF83A7E}">
      <dgm:prSet/>
      <dgm:spPr/>
      <dgm:t>
        <a:bodyPr/>
        <a:lstStyle/>
        <a:p>
          <a:endParaRPr lang="pt-BR"/>
        </a:p>
      </dgm:t>
    </dgm:pt>
    <dgm:pt modelId="{D85C3693-9F5C-4C21-89BD-23FF275C609A}" type="pres">
      <dgm:prSet presAssocID="{173BB29D-CA37-40E4-AFB9-9D5EFD5D697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1E781CDB-7B53-4AF6-88C3-D76AEC734085}" type="pres">
      <dgm:prSet presAssocID="{173BB29D-CA37-40E4-AFB9-9D5EFD5D6974}" presName="Name1" presStyleCnt="0"/>
      <dgm:spPr/>
    </dgm:pt>
    <dgm:pt modelId="{2EA106E6-C7DC-450C-8E4D-8C9B86255C79}" type="pres">
      <dgm:prSet presAssocID="{173BB29D-CA37-40E4-AFB9-9D5EFD5D6974}" presName="cycle" presStyleCnt="0"/>
      <dgm:spPr/>
    </dgm:pt>
    <dgm:pt modelId="{45C8E70E-4061-4A63-A0D0-80218912AEB1}" type="pres">
      <dgm:prSet presAssocID="{173BB29D-CA37-40E4-AFB9-9D5EFD5D6974}" presName="srcNode" presStyleLbl="node1" presStyleIdx="0" presStyleCnt="7"/>
      <dgm:spPr/>
    </dgm:pt>
    <dgm:pt modelId="{A4A754D1-1F60-496E-83D4-F8EA083F829A}" type="pres">
      <dgm:prSet presAssocID="{173BB29D-CA37-40E4-AFB9-9D5EFD5D6974}" presName="conn" presStyleLbl="parChTrans1D2" presStyleIdx="0" presStyleCnt="1"/>
      <dgm:spPr/>
      <dgm:t>
        <a:bodyPr/>
        <a:lstStyle/>
        <a:p>
          <a:endParaRPr lang="pt-BR"/>
        </a:p>
      </dgm:t>
    </dgm:pt>
    <dgm:pt modelId="{94CDBA54-714D-4B8B-B88F-CD38DCF96424}" type="pres">
      <dgm:prSet presAssocID="{173BB29D-CA37-40E4-AFB9-9D5EFD5D6974}" presName="extraNode" presStyleLbl="node1" presStyleIdx="0" presStyleCnt="7"/>
      <dgm:spPr/>
    </dgm:pt>
    <dgm:pt modelId="{6904498B-225D-440D-9B70-D04F73157AA4}" type="pres">
      <dgm:prSet presAssocID="{173BB29D-CA37-40E4-AFB9-9D5EFD5D6974}" presName="dstNode" presStyleLbl="node1" presStyleIdx="0" presStyleCnt="7"/>
      <dgm:spPr/>
    </dgm:pt>
    <dgm:pt modelId="{7EA3D6AF-BBEB-42E9-9305-516491A512C1}" type="pres">
      <dgm:prSet presAssocID="{43F77192-A9CC-411C-8B99-6996DA04469C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DC2C0C3-9BCF-4354-A4F2-3337829E64D3}" type="pres">
      <dgm:prSet presAssocID="{43F77192-A9CC-411C-8B99-6996DA04469C}" presName="accent_1" presStyleCnt="0"/>
      <dgm:spPr/>
    </dgm:pt>
    <dgm:pt modelId="{A398CCCE-13E4-49DF-B58A-33A92A893409}" type="pres">
      <dgm:prSet presAssocID="{43F77192-A9CC-411C-8B99-6996DA04469C}" presName="accentRepeatNode" presStyleLbl="solidFgAcc1" presStyleIdx="0" presStyleCnt="7"/>
      <dgm:spPr/>
    </dgm:pt>
    <dgm:pt modelId="{A5043DC9-8551-4455-97A8-22DDC7283D39}" type="pres">
      <dgm:prSet presAssocID="{3F7DBB00-5E58-4EFF-8910-6FBF06E06E73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9657397-5092-4E75-A76C-410473C28716}" type="pres">
      <dgm:prSet presAssocID="{3F7DBB00-5E58-4EFF-8910-6FBF06E06E73}" presName="accent_2" presStyleCnt="0"/>
      <dgm:spPr/>
    </dgm:pt>
    <dgm:pt modelId="{AAB50110-73A4-48C3-974C-5410A0A7FD6B}" type="pres">
      <dgm:prSet presAssocID="{3F7DBB00-5E58-4EFF-8910-6FBF06E06E73}" presName="accentRepeatNode" presStyleLbl="solidFgAcc1" presStyleIdx="1" presStyleCnt="7"/>
      <dgm:spPr/>
    </dgm:pt>
    <dgm:pt modelId="{E37E3948-C7C4-45F5-B3FE-EE3555A0B31E}" type="pres">
      <dgm:prSet presAssocID="{136DE28F-6F58-4A30-BF48-C9FCD7C4D476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4F2430-79C3-41EA-8432-27E90E56C97A}" type="pres">
      <dgm:prSet presAssocID="{136DE28F-6F58-4A30-BF48-C9FCD7C4D476}" presName="accent_3" presStyleCnt="0"/>
      <dgm:spPr/>
    </dgm:pt>
    <dgm:pt modelId="{30F2D65F-9C7B-4D5C-9063-C7F787C40523}" type="pres">
      <dgm:prSet presAssocID="{136DE28F-6F58-4A30-BF48-C9FCD7C4D476}" presName="accentRepeatNode" presStyleLbl="solidFgAcc1" presStyleIdx="2" presStyleCnt="7"/>
      <dgm:spPr/>
    </dgm:pt>
    <dgm:pt modelId="{A1BA32A0-4CC2-485A-A677-4E4831EA274E}" type="pres">
      <dgm:prSet presAssocID="{DD526DB0-84F0-43CF-BB5B-A4650E784F19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3A29CE4-3B68-406C-A7B2-FD6DC3010E62}" type="pres">
      <dgm:prSet presAssocID="{DD526DB0-84F0-43CF-BB5B-A4650E784F19}" presName="accent_4" presStyleCnt="0"/>
      <dgm:spPr/>
    </dgm:pt>
    <dgm:pt modelId="{C93E7899-9F81-41A1-8D4D-55591216F4EA}" type="pres">
      <dgm:prSet presAssocID="{DD526DB0-84F0-43CF-BB5B-A4650E784F19}" presName="accentRepeatNode" presStyleLbl="solidFgAcc1" presStyleIdx="3" presStyleCnt="7"/>
      <dgm:spPr/>
    </dgm:pt>
    <dgm:pt modelId="{48E5DCB7-5CAC-4DD6-B5F4-B2ED11729459}" type="pres">
      <dgm:prSet presAssocID="{FA54D37D-7FD8-4FDE-AEAE-E7510F64B2B2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27D535-9F8C-4ECB-A889-1E96CAE0031A}" type="pres">
      <dgm:prSet presAssocID="{FA54D37D-7FD8-4FDE-AEAE-E7510F64B2B2}" presName="accent_5" presStyleCnt="0"/>
      <dgm:spPr/>
    </dgm:pt>
    <dgm:pt modelId="{F4F137A9-97EC-4B49-991C-FC3947413235}" type="pres">
      <dgm:prSet presAssocID="{FA54D37D-7FD8-4FDE-AEAE-E7510F64B2B2}" presName="accentRepeatNode" presStyleLbl="solidFgAcc1" presStyleIdx="4" presStyleCnt="7"/>
      <dgm:spPr/>
    </dgm:pt>
    <dgm:pt modelId="{5B1557AE-BF53-4470-83FE-1D85F6D08D07}" type="pres">
      <dgm:prSet presAssocID="{21F18B39-6EB2-493A-AB5C-EE5884B4B9F1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207C586-F69E-4DA5-8584-7C25D5BC75AE}" type="pres">
      <dgm:prSet presAssocID="{21F18B39-6EB2-493A-AB5C-EE5884B4B9F1}" presName="accent_6" presStyleCnt="0"/>
      <dgm:spPr/>
    </dgm:pt>
    <dgm:pt modelId="{B59F32EB-389E-42F0-961F-C122E1C8B99E}" type="pres">
      <dgm:prSet presAssocID="{21F18B39-6EB2-493A-AB5C-EE5884B4B9F1}" presName="accentRepeatNode" presStyleLbl="solidFgAcc1" presStyleIdx="5" presStyleCnt="7"/>
      <dgm:spPr/>
    </dgm:pt>
    <dgm:pt modelId="{85AD82BB-45AE-4350-BE33-1C97D5D4EA9D}" type="pres">
      <dgm:prSet presAssocID="{9B5C4EE7-5C25-40E6-803B-EC3E06405C16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FD07B66-3736-4A84-835E-471F0F0A37C8}" type="pres">
      <dgm:prSet presAssocID="{9B5C4EE7-5C25-40E6-803B-EC3E06405C16}" presName="accent_7" presStyleCnt="0"/>
      <dgm:spPr/>
    </dgm:pt>
    <dgm:pt modelId="{87D498F1-97B1-4C5D-A557-3E80AF9A966D}" type="pres">
      <dgm:prSet presAssocID="{9B5C4EE7-5C25-40E6-803B-EC3E06405C16}" presName="accentRepeatNode" presStyleLbl="solidFgAcc1" presStyleIdx="6" presStyleCnt="7"/>
      <dgm:spPr/>
    </dgm:pt>
  </dgm:ptLst>
  <dgm:cxnLst>
    <dgm:cxn modelId="{69690250-531D-40FA-A3A5-3B328E7C8562}" type="presOf" srcId="{173BB29D-CA37-40E4-AFB9-9D5EFD5D6974}" destId="{D85C3693-9F5C-4C21-89BD-23FF275C609A}" srcOrd="0" destOrd="0" presId="urn:microsoft.com/office/officeart/2008/layout/VerticalCurvedList"/>
    <dgm:cxn modelId="{E26F1C5A-B083-4F7D-B0DC-60C32F0EEDC9}" srcId="{173BB29D-CA37-40E4-AFB9-9D5EFD5D6974}" destId="{21F18B39-6EB2-493A-AB5C-EE5884B4B9F1}" srcOrd="5" destOrd="0" parTransId="{0DFFCF47-C2F1-41FC-BBE3-F0C08FB7187A}" sibTransId="{357DC3F5-4E30-4F91-9D02-112AD67DD9E5}"/>
    <dgm:cxn modelId="{5AFB599C-DB2B-4ACA-8BDE-65CEFDC13505}" srcId="{173BB29D-CA37-40E4-AFB9-9D5EFD5D6974}" destId="{136DE28F-6F58-4A30-BF48-C9FCD7C4D476}" srcOrd="2" destOrd="0" parTransId="{120B709D-988D-4AC7-BC59-E40CD41AC331}" sibTransId="{B94AA04F-7C23-403B-8993-56765F2A154C}"/>
    <dgm:cxn modelId="{C88998F6-C546-437F-BAF8-86F2C038B9C5}" type="presOf" srcId="{1779978E-93F0-4488-8AB7-8BB04E55BAE8}" destId="{A4A754D1-1F60-496E-83D4-F8EA083F829A}" srcOrd="0" destOrd="0" presId="urn:microsoft.com/office/officeart/2008/layout/VerticalCurvedList"/>
    <dgm:cxn modelId="{18AA7B44-9119-4B89-B204-5ACEA5CCC743}" type="presOf" srcId="{DD526DB0-84F0-43CF-BB5B-A4650E784F19}" destId="{A1BA32A0-4CC2-485A-A677-4E4831EA274E}" srcOrd="0" destOrd="0" presId="urn:microsoft.com/office/officeart/2008/layout/VerticalCurvedList"/>
    <dgm:cxn modelId="{C0A69B74-5269-4E24-A6FA-C68EFE4DAEA9}" type="presOf" srcId="{9B5C4EE7-5C25-40E6-803B-EC3E06405C16}" destId="{85AD82BB-45AE-4350-BE33-1C97D5D4EA9D}" srcOrd="0" destOrd="0" presId="urn:microsoft.com/office/officeart/2008/layout/VerticalCurvedList"/>
    <dgm:cxn modelId="{499D8A1D-3392-42E9-B384-034792803A48}" srcId="{173BB29D-CA37-40E4-AFB9-9D5EFD5D6974}" destId="{43F77192-A9CC-411C-8B99-6996DA04469C}" srcOrd="0" destOrd="0" parTransId="{39026CBE-18A2-4751-8C13-F8D69C094142}" sibTransId="{1779978E-93F0-4488-8AB7-8BB04E55BAE8}"/>
    <dgm:cxn modelId="{64B198F0-BE0D-48B0-A90E-9DB2356537C4}" type="presOf" srcId="{3F7DBB00-5E58-4EFF-8910-6FBF06E06E73}" destId="{A5043DC9-8551-4455-97A8-22DDC7283D39}" srcOrd="0" destOrd="0" presId="urn:microsoft.com/office/officeart/2008/layout/VerticalCurvedList"/>
    <dgm:cxn modelId="{11440EAB-0C43-488F-B99B-9B6B1FF83A7E}" srcId="{173BB29D-CA37-40E4-AFB9-9D5EFD5D6974}" destId="{9B5C4EE7-5C25-40E6-803B-EC3E06405C16}" srcOrd="6" destOrd="0" parTransId="{02AA0929-4A88-4C23-B312-FB113AE10340}" sibTransId="{3174F4B0-C7DD-4B32-B493-1B08CE872875}"/>
    <dgm:cxn modelId="{8D3B8C4B-94D9-465B-A026-26165D843556}" type="presOf" srcId="{43F77192-A9CC-411C-8B99-6996DA04469C}" destId="{7EA3D6AF-BBEB-42E9-9305-516491A512C1}" srcOrd="0" destOrd="0" presId="urn:microsoft.com/office/officeart/2008/layout/VerticalCurvedList"/>
    <dgm:cxn modelId="{F53B4B5D-68FD-459B-B408-049B6474FEC5}" type="presOf" srcId="{FA54D37D-7FD8-4FDE-AEAE-E7510F64B2B2}" destId="{48E5DCB7-5CAC-4DD6-B5F4-B2ED11729459}" srcOrd="0" destOrd="0" presId="urn:microsoft.com/office/officeart/2008/layout/VerticalCurvedList"/>
    <dgm:cxn modelId="{AC5BBC83-5140-477E-A41C-B4CB5E0A166D}" type="presOf" srcId="{136DE28F-6F58-4A30-BF48-C9FCD7C4D476}" destId="{E37E3948-C7C4-45F5-B3FE-EE3555A0B31E}" srcOrd="0" destOrd="0" presId="urn:microsoft.com/office/officeart/2008/layout/VerticalCurvedList"/>
    <dgm:cxn modelId="{E088B915-0F11-426F-9821-4A62B5CE4083}" srcId="{173BB29D-CA37-40E4-AFB9-9D5EFD5D6974}" destId="{3F7DBB00-5E58-4EFF-8910-6FBF06E06E73}" srcOrd="1" destOrd="0" parTransId="{61484259-E3A5-44FF-8CB6-70363517656E}" sibTransId="{6672A1B3-8428-46EA-8D6E-C79D8D4A02E5}"/>
    <dgm:cxn modelId="{E54D764F-86E5-4DB4-9EA0-3DE3B7C3C082}" type="presOf" srcId="{21F18B39-6EB2-493A-AB5C-EE5884B4B9F1}" destId="{5B1557AE-BF53-4470-83FE-1D85F6D08D07}" srcOrd="0" destOrd="0" presId="urn:microsoft.com/office/officeart/2008/layout/VerticalCurvedList"/>
    <dgm:cxn modelId="{84919B09-5401-4C17-8799-5F19ADA6D773}" srcId="{173BB29D-CA37-40E4-AFB9-9D5EFD5D6974}" destId="{DD526DB0-84F0-43CF-BB5B-A4650E784F19}" srcOrd="3" destOrd="0" parTransId="{FABE5123-F696-4CAD-A8D5-72719A048CFD}" sibTransId="{AB1B85CA-558E-4E8E-BADB-927E4F368543}"/>
    <dgm:cxn modelId="{978A9736-95FC-4A74-BAD1-BB387F4B7ED8}" srcId="{173BB29D-CA37-40E4-AFB9-9D5EFD5D6974}" destId="{FA54D37D-7FD8-4FDE-AEAE-E7510F64B2B2}" srcOrd="4" destOrd="0" parTransId="{136AC42E-AFC1-4A9D-A3DD-83770EF2079F}" sibTransId="{C3ACC7AC-5107-4218-A958-6259C0CBF52E}"/>
    <dgm:cxn modelId="{F8B48D3D-CE1F-4318-945B-CF201867EE7A}" type="presParOf" srcId="{D85C3693-9F5C-4C21-89BD-23FF275C609A}" destId="{1E781CDB-7B53-4AF6-88C3-D76AEC734085}" srcOrd="0" destOrd="0" presId="urn:microsoft.com/office/officeart/2008/layout/VerticalCurvedList"/>
    <dgm:cxn modelId="{3FCA6459-9B50-4247-85D1-1BC05E36C9DC}" type="presParOf" srcId="{1E781CDB-7B53-4AF6-88C3-D76AEC734085}" destId="{2EA106E6-C7DC-450C-8E4D-8C9B86255C79}" srcOrd="0" destOrd="0" presId="urn:microsoft.com/office/officeart/2008/layout/VerticalCurvedList"/>
    <dgm:cxn modelId="{93792D56-F724-481A-93FB-F9FAEE4D45E8}" type="presParOf" srcId="{2EA106E6-C7DC-450C-8E4D-8C9B86255C79}" destId="{45C8E70E-4061-4A63-A0D0-80218912AEB1}" srcOrd="0" destOrd="0" presId="urn:microsoft.com/office/officeart/2008/layout/VerticalCurvedList"/>
    <dgm:cxn modelId="{E2834FEA-D1A3-4642-8061-1DF5D15C7850}" type="presParOf" srcId="{2EA106E6-C7DC-450C-8E4D-8C9B86255C79}" destId="{A4A754D1-1F60-496E-83D4-F8EA083F829A}" srcOrd="1" destOrd="0" presId="urn:microsoft.com/office/officeart/2008/layout/VerticalCurvedList"/>
    <dgm:cxn modelId="{928EDF47-F8DC-4A8E-907A-5D3C4BC32841}" type="presParOf" srcId="{2EA106E6-C7DC-450C-8E4D-8C9B86255C79}" destId="{94CDBA54-714D-4B8B-B88F-CD38DCF96424}" srcOrd="2" destOrd="0" presId="urn:microsoft.com/office/officeart/2008/layout/VerticalCurvedList"/>
    <dgm:cxn modelId="{60384E47-ED6F-411B-B7E6-7F476E0E2EDA}" type="presParOf" srcId="{2EA106E6-C7DC-450C-8E4D-8C9B86255C79}" destId="{6904498B-225D-440D-9B70-D04F73157AA4}" srcOrd="3" destOrd="0" presId="urn:microsoft.com/office/officeart/2008/layout/VerticalCurvedList"/>
    <dgm:cxn modelId="{F6F412B0-5E8A-4FF8-97AF-4E15873AE030}" type="presParOf" srcId="{1E781CDB-7B53-4AF6-88C3-D76AEC734085}" destId="{7EA3D6AF-BBEB-42E9-9305-516491A512C1}" srcOrd="1" destOrd="0" presId="urn:microsoft.com/office/officeart/2008/layout/VerticalCurvedList"/>
    <dgm:cxn modelId="{ABD11AAB-7815-45B5-9347-48E2C144455D}" type="presParOf" srcId="{1E781CDB-7B53-4AF6-88C3-D76AEC734085}" destId="{0DC2C0C3-9BCF-4354-A4F2-3337829E64D3}" srcOrd="2" destOrd="0" presId="urn:microsoft.com/office/officeart/2008/layout/VerticalCurvedList"/>
    <dgm:cxn modelId="{03E25026-2249-413B-A2B7-D0EEB918A76E}" type="presParOf" srcId="{0DC2C0C3-9BCF-4354-A4F2-3337829E64D3}" destId="{A398CCCE-13E4-49DF-B58A-33A92A893409}" srcOrd="0" destOrd="0" presId="urn:microsoft.com/office/officeart/2008/layout/VerticalCurvedList"/>
    <dgm:cxn modelId="{A93218D2-A0C3-427E-B082-8E2ECDA0D4D7}" type="presParOf" srcId="{1E781CDB-7B53-4AF6-88C3-D76AEC734085}" destId="{A5043DC9-8551-4455-97A8-22DDC7283D39}" srcOrd="3" destOrd="0" presId="urn:microsoft.com/office/officeart/2008/layout/VerticalCurvedList"/>
    <dgm:cxn modelId="{8ECEF524-30F8-4369-BD74-D4538C50F92D}" type="presParOf" srcId="{1E781CDB-7B53-4AF6-88C3-D76AEC734085}" destId="{A9657397-5092-4E75-A76C-410473C28716}" srcOrd="4" destOrd="0" presId="urn:microsoft.com/office/officeart/2008/layout/VerticalCurvedList"/>
    <dgm:cxn modelId="{02AB702F-CE4B-40B7-AA6C-7C8A0A892D99}" type="presParOf" srcId="{A9657397-5092-4E75-A76C-410473C28716}" destId="{AAB50110-73A4-48C3-974C-5410A0A7FD6B}" srcOrd="0" destOrd="0" presId="urn:microsoft.com/office/officeart/2008/layout/VerticalCurvedList"/>
    <dgm:cxn modelId="{50B459C1-7F19-4DC6-A0EF-8E0D33724D15}" type="presParOf" srcId="{1E781CDB-7B53-4AF6-88C3-D76AEC734085}" destId="{E37E3948-C7C4-45F5-B3FE-EE3555A0B31E}" srcOrd="5" destOrd="0" presId="urn:microsoft.com/office/officeart/2008/layout/VerticalCurvedList"/>
    <dgm:cxn modelId="{00A85748-F836-4B30-A020-435920D0205F}" type="presParOf" srcId="{1E781CDB-7B53-4AF6-88C3-D76AEC734085}" destId="{4A4F2430-79C3-41EA-8432-27E90E56C97A}" srcOrd="6" destOrd="0" presId="urn:microsoft.com/office/officeart/2008/layout/VerticalCurvedList"/>
    <dgm:cxn modelId="{26D59073-BA63-4853-ABDF-05881C323A83}" type="presParOf" srcId="{4A4F2430-79C3-41EA-8432-27E90E56C97A}" destId="{30F2D65F-9C7B-4D5C-9063-C7F787C40523}" srcOrd="0" destOrd="0" presId="urn:microsoft.com/office/officeart/2008/layout/VerticalCurvedList"/>
    <dgm:cxn modelId="{F2FCB1B8-68D4-4692-9847-8A27C000CC93}" type="presParOf" srcId="{1E781CDB-7B53-4AF6-88C3-D76AEC734085}" destId="{A1BA32A0-4CC2-485A-A677-4E4831EA274E}" srcOrd="7" destOrd="0" presId="urn:microsoft.com/office/officeart/2008/layout/VerticalCurvedList"/>
    <dgm:cxn modelId="{9FFDB625-28AE-4BB2-9808-756ECD2B9543}" type="presParOf" srcId="{1E781CDB-7B53-4AF6-88C3-D76AEC734085}" destId="{83A29CE4-3B68-406C-A7B2-FD6DC3010E62}" srcOrd="8" destOrd="0" presId="urn:microsoft.com/office/officeart/2008/layout/VerticalCurvedList"/>
    <dgm:cxn modelId="{EA502870-18E7-415B-879E-4B1329343C37}" type="presParOf" srcId="{83A29CE4-3B68-406C-A7B2-FD6DC3010E62}" destId="{C93E7899-9F81-41A1-8D4D-55591216F4EA}" srcOrd="0" destOrd="0" presId="urn:microsoft.com/office/officeart/2008/layout/VerticalCurvedList"/>
    <dgm:cxn modelId="{9134CADE-A04D-49A3-B326-E48CC41341A7}" type="presParOf" srcId="{1E781CDB-7B53-4AF6-88C3-D76AEC734085}" destId="{48E5DCB7-5CAC-4DD6-B5F4-B2ED11729459}" srcOrd="9" destOrd="0" presId="urn:microsoft.com/office/officeart/2008/layout/VerticalCurvedList"/>
    <dgm:cxn modelId="{E00778F4-B9DE-4AC1-9672-D2A0EB4107D3}" type="presParOf" srcId="{1E781CDB-7B53-4AF6-88C3-D76AEC734085}" destId="{4227D535-9F8C-4ECB-A889-1E96CAE0031A}" srcOrd="10" destOrd="0" presId="urn:microsoft.com/office/officeart/2008/layout/VerticalCurvedList"/>
    <dgm:cxn modelId="{BE97A05F-A682-43BC-8035-1026AB775B3B}" type="presParOf" srcId="{4227D535-9F8C-4ECB-A889-1E96CAE0031A}" destId="{F4F137A9-97EC-4B49-991C-FC3947413235}" srcOrd="0" destOrd="0" presId="urn:microsoft.com/office/officeart/2008/layout/VerticalCurvedList"/>
    <dgm:cxn modelId="{3BF9CBC4-89BF-4D31-ACD8-5B560F3CB821}" type="presParOf" srcId="{1E781CDB-7B53-4AF6-88C3-D76AEC734085}" destId="{5B1557AE-BF53-4470-83FE-1D85F6D08D07}" srcOrd="11" destOrd="0" presId="urn:microsoft.com/office/officeart/2008/layout/VerticalCurvedList"/>
    <dgm:cxn modelId="{8105297D-0B3D-43DD-952C-CA3E4CC973D1}" type="presParOf" srcId="{1E781CDB-7B53-4AF6-88C3-D76AEC734085}" destId="{6207C586-F69E-4DA5-8584-7C25D5BC75AE}" srcOrd="12" destOrd="0" presId="urn:microsoft.com/office/officeart/2008/layout/VerticalCurvedList"/>
    <dgm:cxn modelId="{25A8EA0C-CCD9-41F1-9E6C-08541A7B8F50}" type="presParOf" srcId="{6207C586-F69E-4DA5-8584-7C25D5BC75AE}" destId="{B59F32EB-389E-42F0-961F-C122E1C8B99E}" srcOrd="0" destOrd="0" presId="urn:microsoft.com/office/officeart/2008/layout/VerticalCurvedList"/>
    <dgm:cxn modelId="{905CDFF6-0065-41C8-83E0-8259D469110B}" type="presParOf" srcId="{1E781CDB-7B53-4AF6-88C3-D76AEC734085}" destId="{85AD82BB-45AE-4350-BE33-1C97D5D4EA9D}" srcOrd="13" destOrd="0" presId="urn:microsoft.com/office/officeart/2008/layout/VerticalCurvedList"/>
    <dgm:cxn modelId="{D75F0160-DCFE-4C58-9A09-E4B1D9A6847A}" type="presParOf" srcId="{1E781CDB-7B53-4AF6-88C3-D76AEC734085}" destId="{8FD07B66-3736-4A84-835E-471F0F0A37C8}" srcOrd="14" destOrd="0" presId="urn:microsoft.com/office/officeart/2008/layout/VerticalCurvedList"/>
    <dgm:cxn modelId="{867AD62C-BD71-411B-BD12-39AE8BDDE07A}" type="presParOf" srcId="{8FD07B66-3736-4A84-835E-471F0F0A37C8}" destId="{87D498F1-97B1-4C5D-A557-3E80AF9A966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754D1-1F60-496E-83D4-F8EA083F829A}">
      <dsp:nvSpPr>
        <dsp:cNvPr id="0" name=""/>
        <dsp:cNvSpPr/>
      </dsp:nvSpPr>
      <dsp:spPr>
        <a:xfrm>
          <a:off x="-6671389" y="-1021000"/>
          <a:ext cx="7946657" cy="7946657"/>
        </a:xfrm>
        <a:prstGeom prst="blockArc">
          <a:avLst>
            <a:gd name="adj1" fmla="val 18900000"/>
            <a:gd name="adj2" fmla="val 2700000"/>
            <a:gd name="adj3" fmla="val 272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A3D6AF-BBEB-42E9-9305-516491A512C1}">
      <dsp:nvSpPr>
        <dsp:cNvPr id="0" name=""/>
        <dsp:cNvSpPr/>
      </dsp:nvSpPr>
      <dsp:spPr>
        <a:xfrm>
          <a:off x="414211" y="268425"/>
          <a:ext cx="8291937" cy="5366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938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kern="1200" dirty="0" smtClean="0"/>
            <a:t>Plano Regional Integrado de Saneamento Básico;</a:t>
          </a:r>
          <a:endParaRPr lang="pt-BR" sz="1800" b="0" kern="1200" dirty="0"/>
        </a:p>
      </dsp:txBody>
      <dsp:txXfrm>
        <a:off x="414211" y="268425"/>
        <a:ext cx="8291937" cy="536615"/>
      </dsp:txXfrm>
    </dsp:sp>
    <dsp:sp modelId="{A398CCCE-13E4-49DF-B58A-33A92A893409}">
      <dsp:nvSpPr>
        <dsp:cNvPr id="0" name=""/>
        <dsp:cNvSpPr/>
      </dsp:nvSpPr>
      <dsp:spPr>
        <a:xfrm>
          <a:off x="78827" y="201348"/>
          <a:ext cx="670768" cy="6707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043DC9-8551-4455-97A8-22DDC7283D39}">
      <dsp:nvSpPr>
        <dsp:cNvPr id="0" name=""/>
        <dsp:cNvSpPr/>
      </dsp:nvSpPr>
      <dsp:spPr>
        <a:xfrm>
          <a:off x="900164" y="1073820"/>
          <a:ext cx="7805984" cy="5366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938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kern="1200" dirty="0" smtClean="0"/>
            <a:t>Projeto de Estiagem no Trecho Crítico do Rio Mogi Guaçu;</a:t>
          </a:r>
          <a:endParaRPr lang="pt-BR" sz="1800" b="0" kern="1200" dirty="0"/>
        </a:p>
      </dsp:txBody>
      <dsp:txXfrm>
        <a:off x="900164" y="1073820"/>
        <a:ext cx="7805984" cy="536615"/>
      </dsp:txXfrm>
    </dsp:sp>
    <dsp:sp modelId="{AAB50110-73A4-48C3-974C-5410A0A7FD6B}">
      <dsp:nvSpPr>
        <dsp:cNvPr id="0" name=""/>
        <dsp:cNvSpPr/>
      </dsp:nvSpPr>
      <dsp:spPr>
        <a:xfrm>
          <a:off x="564780" y="1006743"/>
          <a:ext cx="670768" cy="6707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7E3948-C7C4-45F5-B3FE-EE3555A0B31E}">
      <dsp:nvSpPr>
        <dsp:cNvPr id="0" name=""/>
        <dsp:cNvSpPr/>
      </dsp:nvSpPr>
      <dsp:spPr>
        <a:xfrm>
          <a:off x="1166464" y="1878625"/>
          <a:ext cx="7539684" cy="5366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938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kern="1200" dirty="0" smtClean="0"/>
            <a:t>Sistema de Informação da Bacia Hidrográfica do Rio </a:t>
          </a:r>
          <a:r>
            <a:rPr lang="pt-BR" sz="1800" b="0" kern="1200" dirty="0" err="1" smtClean="0"/>
            <a:t>Jaguari</a:t>
          </a:r>
          <a:r>
            <a:rPr lang="pt-BR" sz="1800" b="0" kern="1200" dirty="0" smtClean="0"/>
            <a:t> Mirim;</a:t>
          </a:r>
          <a:endParaRPr lang="pt-BR" sz="1800" b="0" kern="1200" dirty="0"/>
        </a:p>
      </dsp:txBody>
      <dsp:txXfrm>
        <a:off x="1166464" y="1878625"/>
        <a:ext cx="7539684" cy="536615"/>
      </dsp:txXfrm>
    </dsp:sp>
    <dsp:sp modelId="{30F2D65F-9C7B-4D5C-9063-C7F787C40523}">
      <dsp:nvSpPr>
        <dsp:cNvPr id="0" name=""/>
        <dsp:cNvSpPr/>
      </dsp:nvSpPr>
      <dsp:spPr>
        <a:xfrm>
          <a:off x="831080" y="1811548"/>
          <a:ext cx="670768" cy="6707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BA32A0-4CC2-485A-A677-4E4831EA274E}">
      <dsp:nvSpPr>
        <dsp:cNvPr id="0" name=""/>
        <dsp:cNvSpPr/>
      </dsp:nvSpPr>
      <dsp:spPr>
        <a:xfrm>
          <a:off x="1251491" y="2684020"/>
          <a:ext cx="7454657" cy="5366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938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kern="1200" dirty="0" smtClean="0"/>
            <a:t>Diagnóstico das áreas de produção de água das </a:t>
          </a:r>
          <a:r>
            <a:rPr lang="pt-BR" sz="1800" b="0" kern="1200" dirty="0" err="1" smtClean="0"/>
            <a:t>Microbacias</a:t>
          </a:r>
          <a:r>
            <a:rPr lang="pt-BR" sz="1800" b="0" kern="1200" dirty="0" smtClean="0"/>
            <a:t> dos municípios de Lindóia, Águas de Lindóia e Socorro;</a:t>
          </a:r>
          <a:endParaRPr lang="pt-BR" sz="1800" b="0" kern="1200" dirty="0"/>
        </a:p>
      </dsp:txBody>
      <dsp:txXfrm>
        <a:off x="1251491" y="2684020"/>
        <a:ext cx="7454657" cy="536615"/>
      </dsp:txXfrm>
    </dsp:sp>
    <dsp:sp modelId="{C93E7899-9F81-41A1-8D4D-55591216F4EA}">
      <dsp:nvSpPr>
        <dsp:cNvPr id="0" name=""/>
        <dsp:cNvSpPr/>
      </dsp:nvSpPr>
      <dsp:spPr>
        <a:xfrm>
          <a:off x="916107" y="2616943"/>
          <a:ext cx="670768" cy="6707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E5DCB7-5CAC-4DD6-B5F4-B2ED11729459}">
      <dsp:nvSpPr>
        <dsp:cNvPr id="0" name=""/>
        <dsp:cNvSpPr/>
      </dsp:nvSpPr>
      <dsp:spPr>
        <a:xfrm>
          <a:off x="1166464" y="3489415"/>
          <a:ext cx="7539684" cy="5366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938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kern="1200" dirty="0" smtClean="0"/>
            <a:t>Levantamento de Uso e Ocupação do Solo em Áreas Ciliares da Bacia Hidrográfica do rio Mogi Guaçu;</a:t>
          </a:r>
          <a:endParaRPr lang="pt-BR" sz="1800" b="0" kern="1200" dirty="0"/>
        </a:p>
      </dsp:txBody>
      <dsp:txXfrm>
        <a:off x="1166464" y="3489415"/>
        <a:ext cx="7539684" cy="536615"/>
      </dsp:txXfrm>
    </dsp:sp>
    <dsp:sp modelId="{F4F137A9-97EC-4B49-991C-FC3947413235}">
      <dsp:nvSpPr>
        <dsp:cNvPr id="0" name=""/>
        <dsp:cNvSpPr/>
      </dsp:nvSpPr>
      <dsp:spPr>
        <a:xfrm>
          <a:off x="831080" y="3422338"/>
          <a:ext cx="670768" cy="6707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1557AE-BF53-4470-83FE-1D85F6D08D07}">
      <dsp:nvSpPr>
        <dsp:cNvPr id="0" name=""/>
        <dsp:cNvSpPr/>
      </dsp:nvSpPr>
      <dsp:spPr>
        <a:xfrm>
          <a:off x="900164" y="4294220"/>
          <a:ext cx="7805984" cy="5366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938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kern="1200" dirty="0" smtClean="0"/>
            <a:t>Plano Estadual de Recursos Hídricos de 2012-2015; e</a:t>
          </a:r>
          <a:endParaRPr lang="pt-BR" sz="1800" b="0" kern="1200" dirty="0"/>
        </a:p>
      </dsp:txBody>
      <dsp:txXfrm>
        <a:off x="900164" y="4294220"/>
        <a:ext cx="7805984" cy="536615"/>
      </dsp:txXfrm>
    </dsp:sp>
    <dsp:sp modelId="{B59F32EB-389E-42F0-961F-C122E1C8B99E}">
      <dsp:nvSpPr>
        <dsp:cNvPr id="0" name=""/>
        <dsp:cNvSpPr/>
      </dsp:nvSpPr>
      <dsp:spPr>
        <a:xfrm>
          <a:off x="564780" y="4227143"/>
          <a:ext cx="670768" cy="6707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AD82BB-45AE-4350-BE33-1C97D5D4EA9D}">
      <dsp:nvSpPr>
        <dsp:cNvPr id="0" name=""/>
        <dsp:cNvSpPr/>
      </dsp:nvSpPr>
      <dsp:spPr>
        <a:xfrm>
          <a:off x="414211" y="5099615"/>
          <a:ext cx="8291937" cy="5366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938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kern="1200" dirty="0" smtClean="0"/>
            <a:t>Planos de Manejo</a:t>
          </a:r>
          <a:endParaRPr lang="pt-BR" sz="1800" b="0" kern="1200" dirty="0"/>
        </a:p>
      </dsp:txBody>
      <dsp:txXfrm>
        <a:off x="414211" y="5099615"/>
        <a:ext cx="8291937" cy="536615"/>
      </dsp:txXfrm>
    </dsp:sp>
    <dsp:sp modelId="{87D498F1-97B1-4C5D-A557-3E80AF9A966D}">
      <dsp:nvSpPr>
        <dsp:cNvPr id="0" name=""/>
        <dsp:cNvSpPr/>
      </dsp:nvSpPr>
      <dsp:spPr>
        <a:xfrm>
          <a:off x="78827" y="5032538"/>
          <a:ext cx="670768" cy="6707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t-BR"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t-BR" sz="1200"/>
            </a:lvl1pPr>
          </a:lstStyle>
          <a:p>
            <a:fld id="{724506C0-3FFE-45A5-803D-9F4FC5464A70}" type="datetimeFigureOut">
              <a:t>14/12/2015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t-BR"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t-BR" sz="1200"/>
            </a:lvl1pPr>
          </a:lstStyle>
          <a:p>
            <a:fld id="{F8646707-6BBD-41A9-B4DF-0C76A73A2D2A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1397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33203"/>
            <a:ext cx="9144000" cy="6124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0" y="1295400"/>
            <a:ext cx="901373" cy="901373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00" y="1905000"/>
            <a:ext cx="1240461" cy="1240461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2209800"/>
            <a:ext cx="1828800" cy="18288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 eaLnBrk="1" latinLnBrk="0" hangingPunct="1">
              <a:defRPr kumimoji="0" lang="pt-BR">
                <a:latin typeface="Georgia" pitchFamily="18" charset="0"/>
              </a:defRPr>
            </a:lvl1pPr>
          </a:lstStyle>
          <a:p>
            <a:pPr eaLnBrk="1" latinLnBrk="0" hangingPunct="1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pt-BR"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pt-BR"/>
              <a:t>Clique para Editar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14/12/2015</a:t>
            </a:fld>
            <a:endParaRPr kumimoji="0"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‹nº›</a:t>
            </a:fld>
            <a:endParaRPr kumimoji="0"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14/12/2015</a:t>
            </a:fld>
            <a:endParaRPr kumimoji="0"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‹nº›</a:t>
            </a:fld>
            <a:endParaRPr kumimoji="0"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pPr eaLnBrk="1" latinLnBrk="0" hangingPunct="1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14/12/2015</a:t>
            </a:fld>
            <a:endParaRPr kumimoji="0"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‹nº›</a:t>
            </a:fld>
            <a:endParaRPr kumimoji="0"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-92" t="50811" r="45394" b="-590"/>
          <a:stretch/>
        </p:blipFill>
        <p:spPr>
          <a:xfrm>
            <a:off x="-13647" y="0"/>
            <a:ext cx="9157648" cy="5582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1066799"/>
            <a:ext cx="1979920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8304" y="1905000"/>
            <a:ext cx="5105400" cy="1143001"/>
          </a:xfrm>
        </p:spPr>
        <p:txBody>
          <a:bodyPr anchor="b" anchorCtr="0">
            <a:normAutofit/>
          </a:bodyPr>
          <a:lstStyle>
            <a:lvl1pPr algn="l" eaLnBrk="1" latinLnBrk="0" hangingPunct="1">
              <a:defRPr kumimoji="0" lang="pt-BR" sz="3600" b="0" cap="none">
                <a:latin typeface="Georgia" pitchFamily="18" charset="0"/>
              </a:defRPr>
            </a:lvl1pPr>
          </a:lstStyle>
          <a:p>
            <a:r>
              <a:rPr kumimoji="0" lang="pt-BR"/>
              <a:t>Clique para editar o título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 anchor="t"/>
          <a:lstStyle>
            <a:lvl1pPr marL="0" indent="0" eaLnBrk="1" latinLnBrk="0" hangingPunct="1">
              <a:buNone/>
              <a:defRPr kumimoji="0" lang="pt-BR"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eaLnBrk="1" latinLnBrk="0" hangingPunct="1">
              <a:buNone/>
              <a:defRPr kumimoji="0" lang="pt-B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pt-B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pt-B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pt-B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pt-B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pt-B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pt-B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pt-B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14/12/2015</a:t>
            </a:fld>
            <a:endParaRPr kumimoji="0"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‹nº›</a:t>
            </a:fld>
            <a:endParaRPr kumimoji="0"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914400"/>
          </a:xfrm>
          <a:solidFill>
            <a:schemeClr val="bg1"/>
          </a:solidFill>
        </p:spPr>
        <p:txBody>
          <a:bodyPr anchor="t">
            <a:normAutofit/>
          </a:bodyPr>
          <a:lstStyle>
            <a:lvl1pPr algn="ctr" eaLnBrk="1" latinLnBrk="0" hangingPunct="1">
              <a:defRPr kumimoji="0" lang="pt-BR" sz="30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pt-BR" dirty="0" smtClean="0"/>
              <a:t>Clique para </a:t>
            </a:r>
            <a:r>
              <a:rPr lang="pt-BR" dirty="0" err="1" smtClean="0"/>
              <a:t>editarjop</a:t>
            </a:r>
            <a:r>
              <a:rPr lang="pt-BR" dirty="0" smtClean="0"/>
              <a:t> o título mestre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297363"/>
          </a:xfrm>
        </p:spPr>
        <p:txBody>
          <a:bodyPr>
            <a:normAutofit/>
          </a:bodyPr>
          <a:lstStyle>
            <a:lvl1pPr marL="342900" indent="-34290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pt-BR" sz="2000">
                <a:latin typeface="Book Antiqua" panose="02040602050305030304" pitchFamily="18" charset="0"/>
              </a:defRPr>
            </a:lvl1pPr>
            <a:lvl2pPr marL="571500" indent="-22860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pt-BR" sz="2000">
                <a:latin typeface="Book Antiqua" panose="02040602050305030304" pitchFamily="18" charset="0"/>
              </a:defRPr>
            </a:lvl2pPr>
            <a:lvl3pPr eaLnBrk="1" latinLnBrk="0" hangingPunct="1">
              <a:defRPr kumimoji="0" lang="pt-BR" sz="2000">
                <a:latin typeface="Book Antiqua" panose="02040602050305030304" pitchFamily="18" charset="0"/>
              </a:defRPr>
            </a:lvl3pPr>
            <a:lvl4pPr eaLnBrk="1" latinLnBrk="0" hangingPunct="1">
              <a:defRPr kumimoji="0" lang="pt-BR" sz="2000">
                <a:latin typeface="Book Antiqua" panose="02040602050305030304" pitchFamily="18" charset="0"/>
              </a:defRPr>
            </a:lvl4pPr>
            <a:lvl5pPr eaLnBrk="1" latinLnBrk="0" hangingPunct="1">
              <a:defRPr kumimoji="0" lang="pt-BR" sz="2000">
                <a:latin typeface="Book Antiqua" panose="02040602050305030304" pitchFamily="18" charset="0"/>
              </a:defRPr>
            </a:lvl5pPr>
          </a:lstStyle>
          <a:p>
            <a:pPr lvl="0" eaLnBrk="1" latinLnBrk="0" hangingPunct="1"/>
            <a:r>
              <a:rPr lang="pt-BR" dirty="0" smtClean="0"/>
              <a:t>Clique para editar 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14/12/2015</a:t>
            </a:fld>
            <a:endParaRPr kumimoji="0"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‹nº›</a:t>
            </a:fld>
            <a:endParaRPr kumimoji="0"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pt-BR" sz="2400"/>
            </a:lvl1pPr>
            <a:lvl2pPr eaLnBrk="1" latinLnBrk="0" hangingPunct="1">
              <a:defRPr kumimoji="0" lang="pt-BR" sz="2000"/>
            </a:lvl2pPr>
            <a:lvl3pPr eaLnBrk="1" latinLnBrk="0" hangingPunct="1">
              <a:defRPr kumimoji="0" lang="pt-BR" sz="1800"/>
            </a:lvl3pPr>
            <a:lvl4pPr eaLnBrk="1" latinLnBrk="0" hangingPunct="1">
              <a:defRPr kumimoji="0" lang="pt-BR" sz="1600"/>
            </a:lvl4pPr>
            <a:lvl5pPr eaLnBrk="1" latinLnBrk="0" hangingPunct="1">
              <a:defRPr kumimoji="0" lang="pt-BR" sz="1600"/>
            </a:lvl5pPr>
            <a:lvl6pPr eaLnBrk="1" latinLnBrk="0" hangingPunct="1">
              <a:defRPr kumimoji="0" lang="pt-BR" sz="1800"/>
            </a:lvl6pPr>
            <a:lvl7pPr eaLnBrk="1" latinLnBrk="0" hangingPunct="1">
              <a:defRPr kumimoji="0" lang="pt-BR" sz="1800"/>
            </a:lvl7pPr>
            <a:lvl8pPr eaLnBrk="1" latinLnBrk="0" hangingPunct="1">
              <a:defRPr kumimoji="0" lang="pt-BR" sz="1800"/>
            </a:lvl8pPr>
            <a:lvl9pPr eaLnBrk="1" latinLnBrk="0" hangingPunct="1">
              <a:defRPr kumimoji="0" lang="pt-BR" sz="1800"/>
            </a:lvl9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pt-BR" sz="2400"/>
            </a:lvl1pPr>
            <a:lvl2pPr eaLnBrk="1" latinLnBrk="0" hangingPunct="1">
              <a:defRPr kumimoji="0" lang="pt-BR" sz="2000"/>
            </a:lvl2pPr>
            <a:lvl3pPr eaLnBrk="1" latinLnBrk="0" hangingPunct="1">
              <a:defRPr kumimoji="0" lang="pt-BR" sz="1800"/>
            </a:lvl3pPr>
            <a:lvl4pPr eaLnBrk="1" latinLnBrk="0" hangingPunct="1">
              <a:defRPr kumimoji="0" lang="pt-BR" sz="1600"/>
            </a:lvl4pPr>
            <a:lvl5pPr eaLnBrk="1" latinLnBrk="0" hangingPunct="1">
              <a:defRPr kumimoji="0" lang="pt-BR" sz="1600"/>
            </a:lvl5pPr>
            <a:lvl6pPr eaLnBrk="1" latinLnBrk="0" hangingPunct="1">
              <a:defRPr kumimoji="0" lang="pt-BR" sz="1800"/>
            </a:lvl6pPr>
            <a:lvl7pPr eaLnBrk="1" latinLnBrk="0" hangingPunct="1">
              <a:defRPr kumimoji="0" lang="pt-BR" sz="1800"/>
            </a:lvl7pPr>
            <a:lvl8pPr eaLnBrk="1" latinLnBrk="0" hangingPunct="1">
              <a:defRPr kumimoji="0" lang="pt-BR" sz="1800"/>
            </a:lvl8pPr>
            <a:lvl9pPr eaLnBrk="1" latinLnBrk="0" hangingPunct="1">
              <a:defRPr kumimoji="0" lang="pt-BR" sz="1800"/>
            </a:lvl9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14/12/2015</a:t>
            </a:fld>
            <a:endParaRPr kumimoji="0"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‹nº›</a:t>
            </a:fld>
            <a:endParaRPr kumimoji="0"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 eaLnBrk="1" latinLnBrk="0" hangingPunct="1">
              <a:defRPr kumimoji="0" lang="pt-BR"/>
            </a:lvl1pPr>
          </a:lstStyle>
          <a:p>
            <a:pPr eaLnBrk="1" latinLnBrk="0" hangingPunct="1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pt-BR" sz="2000" b="1"/>
            </a:lvl1pPr>
            <a:lvl2pPr marL="457200" indent="0" eaLnBrk="1" latinLnBrk="0" hangingPunct="1">
              <a:buNone/>
              <a:defRPr kumimoji="0" lang="pt-BR" sz="2000" b="1"/>
            </a:lvl2pPr>
            <a:lvl3pPr marL="914400" indent="0" eaLnBrk="1" latinLnBrk="0" hangingPunct="1">
              <a:buNone/>
              <a:defRPr kumimoji="0" lang="pt-BR" sz="1800" b="1"/>
            </a:lvl3pPr>
            <a:lvl4pPr marL="1371600" indent="0" eaLnBrk="1" latinLnBrk="0" hangingPunct="1">
              <a:buNone/>
              <a:defRPr kumimoji="0" lang="pt-BR" sz="1600" b="1"/>
            </a:lvl4pPr>
            <a:lvl5pPr marL="1828800" indent="0" eaLnBrk="1" latinLnBrk="0" hangingPunct="1">
              <a:buNone/>
              <a:defRPr kumimoji="0" lang="pt-BR" sz="1600" b="1"/>
            </a:lvl5pPr>
            <a:lvl6pPr marL="2286000" indent="0" eaLnBrk="1" latinLnBrk="0" hangingPunct="1">
              <a:buNone/>
              <a:defRPr kumimoji="0" lang="pt-BR" sz="1600" b="1"/>
            </a:lvl6pPr>
            <a:lvl7pPr marL="2743200" indent="0" eaLnBrk="1" latinLnBrk="0" hangingPunct="1">
              <a:buNone/>
              <a:defRPr kumimoji="0" lang="pt-BR" sz="1600" b="1"/>
            </a:lvl7pPr>
            <a:lvl8pPr marL="3200400" indent="0" eaLnBrk="1" latinLnBrk="0" hangingPunct="1">
              <a:buNone/>
              <a:defRPr kumimoji="0" lang="pt-BR" sz="1600" b="1"/>
            </a:lvl8pPr>
            <a:lvl9pPr marL="3657600" indent="0" eaLnBrk="1" latinLnBrk="0" hangingPunct="1">
              <a:buNone/>
              <a:defRPr kumimoji="0" lang="pt-BR" sz="1600" b="1"/>
            </a:lvl9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pt-BR" sz="2000"/>
            </a:lvl1pPr>
            <a:lvl2pPr eaLnBrk="1" latinLnBrk="0" hangingPunct="1">
              <a:defRPr kumimoji="0" lang="pt-BR" sz="1800"/>
            </a:lvl2pPr>
            <a:lvl3pPr eaLnBrk="1" latinLnBrk="0" hangingPunct="1">
              <a:defRPr kumimoji="0" lang="pt-BR" sz="1600"/>
            </a:lvl3pPr>
            <a:lvl4pPr eaLnBrk="1" latinLnBrk="0" hangingPunct="1">
              <a:defRPr kumimoji="0" lang="pt-BR" sz="1400"/>
            </a:lvl4pPr>
            <a:lvl5pPr eaLnBrk="1" latinLnBrk="0" hangingPunct="1">
              <a:defRPr kumimoji="0" lang="pt-BR" sz="1400"/>
            </a:lvl5pPr>
            <a:lvl6pPr eaLnBrk="1" latinLnBrk="0" hangingPunct="1">
              <a:defRPr kumimoji="0" lang="pt-BR" sz="1600"/>
            </a:lvl6pPr>
            <a:lvl7pPr eaLnBrk="1" latinLnBrk="0" hangingPunct="1">
              <a:defRPr kumimoji="0" lang="pt-BR" sz="1600"/>
            </a:lvl7pPr>
            <a:lvl8pPr eaLnBrk="1" latinLnBrk="0" hangingPunct="1">
              <a:defRPr kumimoji="0" lang="pt-BR" sz="1600"/>
            </a:lvl8pPr>
            <a:lvl9pPr eaLnBrk="1" latinLnBrk="0" hangingPunct="1">
              <a:defRPr kumimoji="0" lang="pt-BR" sz="1600"/>
            </a:lvl9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pt-BR" sz="2000" b="1"/>
            </a:lvl1pPr>
            <a:lvl2pPr marL="457200" indent="0" eaLnBrk="1" latinLnBrk="0" hangingPunct="1">
              <a:buNone/>
              <a:defRPr kumimoji="0" lang="pt-BR" sz="2000" b="1"/>
            </a:lvl2pPr>
            <a:lvl3pPr marL="914400" indent="0" eaLnBrk="1" latinLnBrk="0" hangingPunct="1">
              <a:buNone/>
              <a:defRPr kumimoji="0" lang="pt-BR" sz="1800" b="1"/>
            </a:lvl3pPr>
            <a:lvl4pPr marL="1371600" indent="0" eaLnBrk="1" latinLnBrk="0" hangingPunct="1">
              <a:buNone/>
              <a:defRPr kumimoji="0" lang="pt-BR" sz="1600" b="1"/>
            </a:lvl4pPr>
            <a:lvl5pPr marL="1828800" indent="0" eaLnBrk="1" latinLnBrk="0" hangingPunct="1">
              <a:buNone/>
              <a:defRPr kumimoji="0" lang="pt-BR" sz="1600" b="1"/>
            </a:lvl5pPr>
            <a:lvl6pPr marL="2286000" indent="0" eaLnBrk="1" latinLnBrk="0" hangingPunct="1">
              <a:buNone/>
              <a:defRPr kumimoji="0" lang="pt-BR" sz="1600" b="1"/>
            </a:lvl6pPr>
            <a:lvl7pPr marL="2743200" indent="0" eaLnBrk="1" latinLnBrk="0" hangingPunct="1">
              <a:buNone/>
              <a:defRPr kumimoji="0" lang="pt-BR" sz="1600" b="1"/>
            </a:lvl7pPr>
            <a:lvl8pPr marL="3200400" indent="0" eaLnBrk="1" latinLnBrk="0" hangingPunct="1">
              <a:buNone/>
              <a:defRPr kumimoji="0" lang="pt-BR" sz="1600" b="1"/>
            </a:lvl8pPr>
            <a:lvl9pPr marL="3657600" indent="0" eaLnBrk="1" latinLnBrk="0" hangingPunct="1">
              <a:buNone/>
              <a:defRPr kumimoji="0" lang="pt-BR" sz="1600" b="1"/>
            </a:lvl9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pt-BR" sz="2000"/>
            </a:lvl1pPr>
            <a:lvl2pPr eaLnBrk="1" latinLnBrk="0" hangingPunct="1">
              <a:defRPr kumimoji="0" lang="pt-BR" sz="1800"/>
            </a:lvl2pPr>
            <a:lvl3pPr eaLnBrk="1" latinLnBrk="0" hangingPunct="1">
              <a:defRPr kumimoji="0" lang="pt-BR" sz="1600"/>
            </a:lvl3pPr>
            <a:lvl4pPr eaLnBrk="1" latinLnBrk="0" hangingPunct="1">
              <a:defRPr kumimoji="0" lang="pt-BR" sz="1400"/>
            </a:lvl4pPr>
            <a:lvl5pPr eaLnBrk="1" latinLnBrk="0" hangingPunct="1">
              <a:defRPr kumimoji="0" lang="pt-BR" sz="1400"/>
            </a:lvl5pPr>
            <a:lvl6pPr eaLnBrk="1" latinLnBrk="0" hangingPunct="1">
              <a:defRPr kumimoji="0" lang="pt-BR" sz="1600"/>
            </a:lvl6pPr>
            <a:lvl7pPr eaLnBrk="1" latinLnBrk="0" hangingPunct="1">
              <a:defRPr kumimoji="0" lang="pt-BR" sz="1600"/>
            </a:lvl7pPr>
            <a:lvl8pPr eaLnBrk="1" latinLnBrk="0" hangingPunct="1">
              <a:defRPr kumimoji="0" lang="pt-BR" sz="1600"/>
            </a:lvl8pPr>
            <a:lvl9pPr eaLnBrk="1" latinLnBrk="0" hangingPunct="1">
              <a:defRPr kumimoji="0" lang="pt-BR" sz="1600"/>
            </a:lvl9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14/12/2015</a:t>
            </a:fld>
            <a:endParaRPr kumimoji="0"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‹nº›</a:t>
            </a:fld>
            <a:endParaRPr kumimoji="0"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eaLnBrk="1" latinLnBrk="0" hangingPunct="1">
              <a:defRPr kumimoji="0" lang="pt-BR" sz="2800"/>
            </a:lvl1pPr>
          </a:lstStyle>
          <a:p>
            <a:pPr eaLnBrk="1" latinLnBrk="0" hangingPunct="1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14/12/2015</a:t>
            </a:fld>
            <a:endParaRPr kumimoji="0"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‹nº›</a:t>
            </a:fld>
            <a:endParaRPr kumimoji="0"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14/12/2015</a:t>
            </a:fld>
            <a:endParaRPr kumimoji="0"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‹nº›</a:t>
            </a:fld>
            <a:endParaRPr kumimoji="0"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 eaLnBrk="1" latinLnBrk="0" hangingPunct="1">
              <a:defRPr kumimoji="0" lang="pt-BR" sz="2000" b="1"/>
            </a:lvl1pPr>
          </a:lstStyle>
          <a:p>
            <a:pPr eaLnBrk="1" latinLnBrk="0" hangingPunct="1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 eaLnBrk="1" latinLnBrk="0" hangingPunct="1">
              <a:defRPr kumimoji="0" lang="pt-BR" sz="2800"/>
            </a:lvl1pPr>
            <a:lvl2pPr eaLnBrk="1" latinLnBrk="0" hangingPunct="1">
              <a:defRPr kumimoji="0" lang="pt-BR" sz="2400"/>
            </a:lvl2pPr>
            <a:lvl3pPr eaLnBrk="1" latinLnBrk="0" hangingPunct="1">
              <a:defRPr kumimoji="0" lang="pt-BR" sz="2000"/>
            </a:lvl3pPr>
            <a:lvl4pPr eaLnBrk="1" latinLnBrk="0" hangingPunct="1">
              <a:defRPr kumimoji="0" lang="pt-BR" sz="1800"/>
            </a:lvl4pPr>
            <a:lvl5pPr eaLnBrk="1" latinLnBrk="0" hangingPunct="1">
              <a:defRPr kumimoji="0" lang="pt-BR" sz="1800"/>
            </a:lvl5pPr>
            <a:lvl6pPr eaLnBrk="1" latinLnBrk="0" hangingPunct="1">
              <a:defRPr kumimoji="0" lang="pt-BR" sz="2000"/>
            </a:lvl6pPr>
            <a:lvl7pPr eaLnBrk="1" latinLnBrk="0" hangingPunct="1">
              <a:defRPr kumimoji="0" lang="pt-BR" sz="2000"/>
            </a:lvl7pPr>
            <a:lvl8pPr eaLnBrk="1" latinLnBrk="0" hangingPunct="1">
              <a:defRPr kumimoji="0" lang="pt-BR" sz="2000"/>
            </a:lvl8pPr>
            <a:lvl9pPr eaLnBrk="1" latinLnBrk="0" hangingPunct="1">
              <a:defRPr kumimoji="0" lang="pt-BR" sz="2000"/>
            </a:lvl9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 eaLnBrk="1" latinLnBrk="0" hangingPunct="1">
              <a:buNone/>
              <a:defRPr kumimoji="0" lang="pt-BR" sz="1400"/>
            </a:lvl1pPr>
            <a:lvl2pPr marL="457200" indent="0" eaLnBrk="1" latinLnBrk="0" hangingPunct="1">
              <a:buNone/>
              <a:defRPr kumimoji="0" lang="pt-BR" sz="1200"/>
            </a:lvl2pPr>
            <a:lvl3pPr marL="914400" indent="0" eaLnBrk="1" latinLnBrk="0" hangingPunct="1">
              <a:buNone/>
              <a:defRPr kumimoji="0" lang="pt-BR" sz="1000"/>
            </a:lvl3pPr>
            <a:lvl4pPr marL="1371600" indent="0" eaLnBrk="1" latinLnBrk="0" hangingPunct="1">
              <a:buNone/>
              <a:defRPr kumimoji="0" lang="pt-BR" sz="900"/>
            </a:lvl4pPr>
            <a:lvl5pPr marL="1828800" indent="0" eaLnBrk="1" latinLnBrk="0" hangingPunct="1">
              <a:buNone/>
              <a:defRPr kumimoji="0" lang="pt-BR" sz="900"/>
            </a:lvl5pPr>
            <a:lvl6pPr marL="2286000" indent="0" eaLnBrk="1" latinLnBrk="0" hangingPunct="1">
              <a:buNone/>
              <a:defRPr kumimoji="0" lang="pt-BR" sz="900"/>
            </a:lvl6pPr>
            <a:lvl7pPr marL="2743200" indent="0" eaLnBrk="1" latinLnBrk="0" hangingPunct="1">
              <a:buNone/>
              <a:defRPr kumimoji="0" lang="pt-BR" sz="900"/>
            </a:lvl7pPr>
            <a:lvl8pPr marL="3200400" indent="0" eaLnBrk="1" latinLnBrk="0" hangingPunct="1">
              <a:buNone/>
              <a:defRPr kumimoji="0" lang="pt-BR" sz="900"/>
            </a:lvl8pPr>
            <a:lvl9pPr marL="3657600" indent="0" eaLnBrk="1" latinLnBrk="0" hangingPunct="1">
              <a:buNone/>
              <a:defRPr kumimoji="0" lang="pt-BR" sz="900"/>
            </a:lvl9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14/12/2015</a:t>
            </a:fld>
            <a:endParaRPr kumimoji="0"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‹nº›</a:t>
            </a:fld>
            <a:endParaRPr kumimoji="0"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pt-BR" sz="2000" b="1"/>
            </a:lvl1pPr>
          </a:lstStyle>
          <a:p>
            <a:pPr eaLnBrk="1" latinLnBrk="0" hangingPunct="1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pt-BR" sz="3200"/>
            </a:lvl1pPr>
            <a:lvl2pPr marL="457200" indent="0" eaLnBrk="1" latinLnBrk="0" hangingPunct="1">
              <a:buNone/>
              <a:defRPr kumimoji="0" lang="pt-BR" sz="2800"/>
            </a:lvl2pPr>
            <a:lvl3pPr marL="914400" indent="0" eaLnBrk="1" latinLnBrk="0" hangingPunct="1">
              <a:buNone/>
              <a:defRPr kumimoji="0" lang="pt-BR" sz="2400"/>
            </a:lvl3pPr>
            <a:lvl4pPr marL="1371600" indent="0" eaLnBrk="1" latinLnBrk="0" hangingPunct="1">
              <a:buNone/>
              <a:defRPr kumimoji="0" lang="pt-BR" sz="2000"/>
            </a:lvl4pPr>
            <a:lvl5pPr marL="1828800" indent="0" eaLnBrk="1" latinLnBrk="0" hangingPunct="1">
              <a:buNone/>
              <a:defRPr kumimoji="0" lang="pt-BR" sz="2000"/>
            </a:lvl5pPr>
            <a:lvl6pPr marL="2286000" indent="0" eaLnBrk="1" latinLnBrk="0" hangingPunct="1">
              <a:buNone/>
              <a:defRPr kumimoji="0" lang="pt-BR" sz="2000"/>
            </a:lvl6pPr>
            <a:lvl7pPr marL="2743200" indent="0" eaLnBrk="1" latinLnBrk="0" hangingPunct="1">
              <a:buNone/>
              <a:defRPr kumimoji="0" lang="pt-BR" sz="2000"/>
            </a:lvl7pPr>
            <a:lvl8pPr marL="3200400" indent="0" eaLnBrk="1" latinLnBrk="0" hangingPunct="1">
              <a:buNone/>
              <a:defRPr kumimoji="0" lang="pt-BR" sz="2000"/>
            </a:lvl8pPr>
            <a:lvl9pPr marL="3657600" indent="0" eaLnBrk="1" latinLnBrk="0" hangingPunct="1">
              <a:buNone/>
              <a:defRPr kumimoji="0" lang="pt-BR" sz="2000"/>
            </a:lvl9pPr>
          </a:lstStyle>
          <a:p>
            <a:pPr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pt-BR" sz="1400"/>
            </a:lvl1pPr>
            <a:lvl2pPr marL="457200" indent="0" eaLnBrk="1" latinLnBrk="0" hangingPunct="1">
              <a:buNone/>
              <a:defRPr kumimoji="0" lang="pt-BR" sz="1200"/>
            </a:lvl2pPr>
            <a:lvl3pPr marL="914400" indent="0" eaLnBrk="1" latinLnBrk="0" hangingPunct="1">
              <a:buNone/>
              <a:defRPr kumimoji="0" lang="pt-BR" sz="1000"/>
            </a:lvl3pPr>
            <a:lvl4pPr marL="1371600" indent="0" eaLnBrk="1" latinLnBrk="0" hangingPunct="1">
              <a:buNone/>
              <a:defRPr kumimoji="0" lang="pt-BR" sz="900"/>
            </a:lvl4pPr>
            <a:lvl5pPr marL="1828800" indent="0" eaLnBrk="1" latinLnBrk="0" hangingPunct="1">
              <a:buNone/>
              <a:defRPr kumimoji="0" lang="pt-BR" sz="900"/>
            </a:lvl5pPr>
            <a:lvl6pPr marL="2286000" indent="0" eaLnBrk="1" latinLnBrk="0" hangingPunct="1">
              <a:buNone/>
              <a:defRPr kumimoji="0" lang="pt-BR" sz="900"/>
            </a:lvl6pPr>
            <a:lvl7pPr marL="2743200" indent="0" eaLnBrk="1" latinLnBrk="0" hangingPunct="1">
              <a:buNone/>
              <a:defRPr kumimoji="0" lang="pt-BR" sz="900"/>
            </a:lvl7pPr>
            <a:lvl8pPr marL="3200400" indent="0" eaLnBrk="1" latinLnBrk="0" hangingPunct="1">
              <a:buNone/>
              <a:defRPr kumimoji="0" lang="pt-BR" sz="900"/>
            </a:lvl8pPr>
            <a:lvl9pPr marL="3657600" indent="0" eaLnBrk="1" latinLnBrk="0" hangingPunct="1">
              <a:buNone/>
              <a:defRPr kumimoji="0" lang="pt-BR" sz="900"/>
            </a:lvl9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14/12/2015</a:t>
            </a:fld>
            <a:endParaRPr kumimoji="0"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‹nº›</a:t>
            </a:fld>
            <a:endParaRPr kumimoji="0"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pt-BR" smtClean="0"/>
              <a:t>Clique para editar o título mestre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pt-B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t>14/12/2015</a:t>
            </a:fld>
            <a:endParaRPr kumimoji="0"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pt-B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pt-B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t>‹nº›</a:t>
            </a:fld>
            <a:endParaRPr kumimoji="0" lang="pt-B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4"/>
          <a:stretch/>
        </p:blipFill>
        <p:spPr>
          <a:xfrm>
            <a:off x="-13251" y="0"/>
            <a:ext cx="9157252" cy="660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pt-BR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pt-BR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pt-BR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pt-BR"/>
      </a:defPPr>
      <a:lvl1pPr marL="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9" y="1230313"/>
            <a:ext cx="6119813" cy="52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683568" y="116632"/>
            <a:ext cx="7772400" cy="147002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Plano da Bacia Hidrográfica do Rio Mogi Guaçu 2016 – 2027</a:t>
            </a:r>
            <a:endParaRPr lang="pt-BR" dirty="0"/>
          </a:p>
        </p:txBody>
      </p:sp>
      <p:pic>
        <p:nvPicPr>
          <p:cNvPr id="5" name="Picture 2" descr="novo logo - impressão eletrônic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208713"/>
            <a:ext cx="8001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BrasaoJaboticaba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6253163"/>
            <a:ext cx="5810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logo - CBH - MOGI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13" y="6262688"/>
            <a:ext cx="6000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logo FEHIDR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6253163"/>
            <a:ext cx="4286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3"/>
          <p:cNvSpPr txBox="1">
            <a:spLocks noChangeArrowheads="1"/>
          </p:cNvSpPr>
          <p:nvPr/>
        </p:nvSpPr>
        <p:spPr bwMode="auto">
          <a:xfrm>
            <a:off x="5915950" y="2348880"/>
            <a:ext cx="32287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pt-BR" altLang="pt-BR" dirty="0" smtClean="0">
                <a:latin typeface="Book Antiqua" pitchFamily="18" charset="0"/>
              </a:rPr>
              <a:t>Santa Cruz da Conceição </a:t>
            </a:r>
            <a:r>
              <a:rPr lang="pt-BR" altLang="pt-BR" dirty="0">
                <a:latin typeface="Book Antiqua" pitchFamily="18" charset="0"/>
              </a:rPr>
              <a:t>– SP</a:t>
            </a:r>
            <a:br>
              <a:rPr lang="pt-BR" altLang="pt-BR" dirty="0">
                <a:latin typeface="Book Antiqua" pitchFamily="18" charset="0"/>
              </a:rPr>
            </a:br>
            <a:r>
              <a:rPr lang="pt-BR" altLang="pt-BR" dirty="0" smtClean="0">
                <a:latin typeface="Book Antiqua" pitchFamily="18" charset="0"/>
              </a:rPr>
              <a:t>10 </a:t>
            </a:r>
            <a:r>
              <a:rPr lang="pt-BR" altLang="pt-BR" dirty="0">
                <a:latin typeface="Book Antiqua" pitchFamily="18" charset="0"/>
              </a:rPr>
              <a:t>de </a:t>
            </a:r>
            <a:r>
              <a:rPr lang="pt-BR" altLang="pt-BR" dirty="0" smtClean="0">
                <a:latin typeface="Book Antiqua" pitchFamily="18" charset="0"/>
              </a:rPr>
              <a:t>Dezembro </a:t>
            </a:r>
            <a:r>
              <a:rPr lang="pt-BR" altLang="pt-BR" dirty="0">
                <a:latin typeface="Book Antiqua" pitchFamily="18" charset="0"/>
              </a:rPr>
              <a:t>de 2015</a:t>
            </a:r>
          </a:p>
        </p:txBody>
      </p:sp>
    </p:spTree>
    <p:extLst>
      <p:ext uri="{BB962C8B-B14F-4D97-AF65-F5344CB8AC3E}">
        <p14:creationId xmlns:p14="http://schemas.microsoft.com/office/powerpoint/2010/main" val="42330804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525919"/>
              </p:ext>
            </p:extLst>
          </p:nvPr>
        </p:nvGraphicFramePr>
        <p:xfrm>
          <a:off x="539552" y="844368"/>
          <a:ext cx="3377830" cy="5210364"/>
        </p:xfrm>
        <a:graphic>
          <a:graphicData uri="http://schemas.openxmlformats.org/drawingml/2006/table">
            <a:tbl>
              <a:tblPr/>
              <a:tblGrid>
                <a:gridCol w="1498051"/>
                <a:gridCol w="852791"/>
                <a:gridCol w="513494"/>
                <a:gridCol w="513494"/>
              </a:tblGrid>
              <a:tr h="159078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Abastecimento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907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Consumo (L/</a:t>
                      </a:r>
                      <a:r>
                        <a:rPr lang="pt-BR" sz="1400" b="1" i="0" u="none" strike="noStrike" dirty="0" err="1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hab.dia</a:t>
                      </a:r>
                      <a:r>
                        <a:rPr lang="pt-BR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815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907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Cobertura (%)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815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907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Perda (%) 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815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9078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Efluentes domésticos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907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Geração (kg DBO/</a:t>
                      </a:r>
                      <a:r>
                        <a:rPr lang="pt-BR" sz="1400" b="1" i="0" u="none" strike="noStrike" dirty="0" err="1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hab.dia</a:t>
                      </a:r>
                      <a:r>
                        <a:rPr lang="pt-BR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815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907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Coleta (%)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815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907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Tratamento (%)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815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907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Eficiência UASB (%)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815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907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Eficiência Lagoa (%)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815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907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Eficiência Fossa (%)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815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2123728" y="116632"/>
            <a:ext cx="4968552" cy="461665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2060"/>
                </a:solidFill>
              </a:rPr>
              <a:t>Parâmetros de Simulação</a:t>
            </a:r>
            <a:endParaRPr lang="pt-BR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015212"/>
              </p:ext>
            </p:extLst>
          </p:nvPr>
        </p:nvGraphicFramePr>
        <p:xfrm>
          <a:off x="5004048" y="844368"/>
          <a:ext cx="3502074" cy="3663576"/>
        </p:xfrm>
        <a:graphic>
          <a:graphicData uri="http://schemas.openxmlformats.org/drawingml/2006/table">
            <a:tbl>
              <a:tblPr/>
              <a:tblGrid>
                <a:gridCol w="1904928"/>
                <a:gridCol w="532382"/>
                <a:gridCol w="532382"/>
                <a:gridCol w="532382"/>
              </a:tblGrid>
              <a:tr h="19418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Resíduos sólidos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38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Geração (kg/</a:t>
                      </a:r>
                      <a:r>
                        <a:rPr lang="pt-BR" sz="1400" b="1" i="0" u="none" strike="noStrike" dirty="0" err="1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hab.dia</a:t>
                      </a:r>
                      <a:r>
                        <a:rPr lang="pt-BR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2027**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3677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38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Coleta de resíduos domiciliares (%)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3677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38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Coleta domiciliar seletiva (%)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3677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775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 Considerando o panorama estadual de perdas na distribuição de água, toda perda física inferior a 20% foi considerada equivocada.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Adotou-se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40% nesses casos.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387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** Crescimento máximo proposto, intermediário entre o cenário da CETESB e o que não prevê crescimento algum na taxa.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19085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Cenários Projetados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55333"/>
            <a:ext cx="7620000" cy="40903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42570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Cenários Projetados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55333"/>
            <a:ext cx="7620000" cy="40903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6881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Cenários Projetados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55333"/>
            <a:ext cx="7620000" cy="40903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86068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Cenários Projetados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55333"/>
            <a:ext cx="7620000" cy="40903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40759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Cenários Projetados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55333"/>
            <a:ext cx="7620000" cy="40903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73256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Cenários Projetados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55333"/>
            <a:ext cx="7620000" cy="40903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64558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Cenários Projetados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55333"/>
            <a:ext cx="7620000" cy="40903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51305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Cenários Projetados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51" y="2180686"/>
            <a:ext cx="7206097" cy="3639627"/>
          </a:xfrm>
          <a:prstGeom prst="rect">
            <a:avLst/>
          </a:prstGeom>
          <a:noFill/>
        </p:spPr>
      </p:pic>
      <p:sp>
        <p:nvSpPr>
          <p:cNvPr id="5" name="Elipse 4"/>
          <p:cNvSpPr/>
          <p:nvPr/>
        </p:nvSpPr>
        <p:spPr>
          <a:xfrm>
            <a:off x="2928926" y="2214554"/>
            <a:ext cx="928694" cy="35719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32282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Cenários Projetados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51" y="2180686"/>
            <a:ext cx="7206097" cy="3639627"/>
          </a:xfrm>
          <a:prstGeom prst="rect">
            <a:avLst/>
          </a:prstGeom>
          <a:noFill/>
        </p:spPr>
      </p:pic>
      <p:sp>
        <p:nvSpPr>
          <p:cNvPr id="5" name="Elipse 4"/>
          <p:cNvSpPr/>
          <p:nvPr/>
        </p:nvSpPr>
        <p:spPr>
          <a:xfrm>
            <a:off x="2928926" y="2214554"/>
            <a:ext cx="928694" cy="35719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44225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744278"/>
            <a:ext cx="7620000" cy="461496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accent1"/>
                </a:solidFill>
              </a:rPr>
              <a:t>Deliberação n°146/2012</a:t>
            </a:r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268760"/>
            <a:ext cx="7620000" cy="4800600"/>
          </a:xfrm>
        </p:spPr>
        <p:txBody>
          <a:bodyPr/>
          <a:lstStyle/>
          <a:p>
            <a:pPr marL="114300" indent="0">
              <a:buNone/>
            </a:pPr>
            <a:r>
              <a:rPr lang="pt-BR" sz="3200" b="1" dirty="0" smtClean="0"/>
              <a:t>Prognóstico</a:t>
            </a:r>
          </a:p>
          <a:p>
            <a:r>
              <a:rPr lang="pt-BR" sz="2400" dirty="0" smtClean="0"/>
              <a:t>Evolução </a:t>
            </a:r>
            <a:r>
              <a:rPr lang="pt-BR" sz="2400" dirty="0"/>
              <a:t>da situação dos recursos </a:t>
            </a:r>
            <a:r>
              <a:rPr lang="pt-BR" sz="2400" dirty="0" smtClean="0"/>
              <a:t>hídricos, </a:t>
            </a:r>
            <a:r>
              <a:rPr lang="pt-BR" sz="2400" dirty="0"/>
              <a:t>segundo um ou mais </a:t>
            </a:r>
            <a:r>
              <a:rPr lang="pt-BR" sz="2400" dirty="0" smtClean="0"/>
              <a:t>cenários ao longo do tempo</a:t>
            </a:r>
          </a:p>
          <a:p>
            <a:r>
              <a:rPr lang="pt-BR" sz="2400" dirty="0" smtClean="0"/>
              <a:t>Visão </a:t>
            </a:r>
            <a:r>
              <a:rPr lang="pt-BR" sz="2400" dirty="0"/>
              <a:t>de </a:t>
            </a:r>
            <a:r>
              <a:rPr lang="pt-BR" sz="2400" dirty="0" smtClean="0"/>
              <a:t>futuro</a:t>
            </a:r>
            <a:endParaRPr lang="pt-BR" sz="2400" dirty="0"/>
          </a:p>
          <a:p>
            <a:pPr lvl="1"/>
            <a:r>
              <a:rPr lang="pt-BR" sz="2400" dirty="0" smtClean="0"/>
              <a:t>Cenário tendencial</a:t>
            </a:r>
          </a:p>
          <a:p>
            <a:pPr lvl="1"/>
            <a:r>
              <a:rPr lang="pt-BR" sz="2400" dirty="0" smtClean="0"/>
              <a:t>Cenário Dirigido (metas)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005064"/>
            <a:ext cx="3141505" cy="23580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77448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Cenários Projetados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55333"/>
            <a:ext cx="7620000" cy="40903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00511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Cenários Projetados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55333"/>
            <a:ext cx="7620000" cy="40903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2710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Cenários Projetados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55333"/>
            <a:ext cx="7620000" cy="40903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88386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Cenários Projetados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55333"/>
            <a:ext cx="7620000" cy="40903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78539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Cenários Projetados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55333"/>
            <a:ext cx="7620000" cy="40903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17597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Cenários Projetados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55333"/>
            <a:ext cx="7620000" cy="40903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25407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Cenários Projetados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Imagem 5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3"/>
            <a:ext cx="8229600" cy="441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6750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Cenários Projetados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55333"/>
            <a:ext cx="7620000" cy="40903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62589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Cenários Projetados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55333"/>
            <a:ext cx="7620000" cy="40903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40208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Cenários Projetados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55333"/>
            <a:ext cx="7620000" cy="40903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95222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9898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pt-BR" sz="3000" b="1" dirty="0" smtClean="0">
                <a:solidFill>
                  <a:srgbClr val="002060"/>
                </a:solidFill>
              </a:rPr>
              <a:t>Estrutura do Prognóstico do 3º Plano da Bacia Hidrográfica do Rio Mogi Guaçu</a:t>
            </a:r>
            <a:endParaRPr lang="pt-BR" sz="3000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59" y="1484784"/>
            <a:ext cx="7992889" cy="51125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t-BR" b="1" dirty="0" smtClean="0"/>
              <a:t>Planos, Programas, Projetos e Empreendimentos Cenário de Planejamento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t-BR" b="1" dirty="0" smtClean="0"/>
              <a:t>Gestão dos Recursos Hídricos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pt-BR" dirty="0" smtClean="0"/>
              <a:t>Legislação pertinente aos recursos hídricos;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pt-BR" dirty="0" smtClean="0"/>
              <a:t>Outorga de uso dos recursos hídricos;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pt-BR" dirty="0" smtClean="0"/>
              <a:t>Licenciamento ambiental;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pt-BR" dirty="0"/>
              <a:t>Cobrança pelo uso dos recursos </a:t>
            </a:r>
            <a:r>
              <a:rPr lang="pt-BR" dirty="0" smtClean="0"/>
              <a:t>hídricos;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pt-BR" dirty="0"/>
              <a:t>Enquadramento dos corpos </a:t>
            </a:r>
            <a:r>
              <a:rPr lang="pt-BR" dirty="0" smtClean="0"/>
              <a:t>d’água;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pt-BR" dirty="0"/>
              <a:t>Monitoramento </a:t>
            </a:r>
            <a:r>
              <a:rPr lang="pt-BR" dirty="0" err="1"/>
              <a:t>quali</a:t>
            </a:r>
            <a:r>
              <a:rPr lang="pt-BR" dirty="0"/>
              <a:t>-quantitativo dos recursos </a:t>
            </a:r>
            <a:r>
              <a:rPr lang="pt-BR" dirty="0" smtClean="0"/>
              <a:t>hídricos;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pt-BR" dirty="0"/>
              <a:t>Sistema de informações sobre recursos hídricos</a:t>
            </a:r>
            <a:endParaRPr lang="pt-BR" dirty="0" smtClean="0"/>
          </a:p>
          <a:p>
            <a:r>
              <a:rPr lang="pt-BR" b="1" dirty="0"/>
              <a:t>Áreas Críticas e Prioridades para Gestão dos Recursos Hídricos;</a:t>
            </a:r>
          </a:p>
          <a:p>
            <a:r>
              <a:rPr lang="pt-BR" b="1" dirty="0"/>
              <a:t>Propostas de Intervenção para Gestão dos Recursos Hídricos da </a:t>
            </a:r>
            <a:r>
              <a:rPr lang="pt-BR" b="1" dirty="0" smtClean="0"/>
              <a:t>UGRHI 09</a:t>
            </a:r>
            <a:endParaRPr lang="pt-BR" b="1" dirty="0"/>
          </a:p>
          <a:p>
            <a:pPr lvl="1"/>
            <a:endParaRPr lang="pt-BR" sz="2400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07385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Cenários Projetados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55333"/>
            <a:ext cx="7620000" cy="40903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4808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Cenários Projetados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55333"/>
            <a:ext cx="7620000" cy="40903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6455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Cenários Projetados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55333"/>
            <a:ext cx="7620000" cy="40903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66402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Cenários Projetados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55333"/>
            <a:ext cx="7620000" cy="40903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03145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Cenários Projetados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55333"/>
            <a:ext cx="7620000" cy="40903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58011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Cenários Projetados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55333"/>
            <a:ext cx="7620000" cy="40903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76992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492896"/>
            <a:ext cx="8229600" cy="1143000"/>
          </a:xfr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pt-BR" b="1" cap="small" dirty="0">
                <a:solidFill>
                  <a:srgbClr val="002060"/>
                </a:solidFill>
              </a:rPr>
              <a:t>Áreas Críticas e Prioridades para Gestão dos Recursos Hídricos</a:t>
            </a:r>
            <a:endParaRPr lang="pt-B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0200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pt-BR" b="1" cap="small" dirty="0">
                <a:solidFill>
                  <a:srgbClr val="002060"/>
                </a:solidFill>
              </a:rPr>
              <a:t>Áreas Críticas e Prioridades para Gestão dos Recursos Hídricos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5184576"/>
          </a:xfrm>
        </p:spPr>
        <p:txBody>
          <a:bodyPr>
            <a:normAutofit/>
          </a:bodyPr>
          <a:lstStyle/>
          <a:p>
            <a:pPr lvl="1"/>
            <a:r>
              <a:rPr lang="pt-BR" b="1" dirty="0" smtClean="0">
                <a:solidFill>
                  <a:srgbClr val="002060"/>
                </a:solidFill>
              </a:rPr>
              <a:t>Perda </a:t>
            </a:r>
            <a:r>
              <a:rPr lang="pt-BR" dirty="0">
                <a:solidFill>
                  <a:srgbClr val="002060"/>
                </a:solidFill>
              </a:rPr>
              <a:t>no sistema de abastecimento de </a:t>
            </a:r>
            <a:r>
              <a:rPr lang="pt-BR" b="1" dirty="0" smtClean="0">
                <a:solidFill>
                  <a:srgbClr val="002060"/>
                </a:solidFill>
              </a:rPr>
              <a:t>água</a:t>
            </a:r>
            <a:endParaRPr lang="pt-BR" b="1" dirty="0">
              <a:solidFill>
                <a:srgbClr val="002060"/>
              </a:solidFill>
            </a:endParaRPr>
          </a:p>
          <a:p>
            <a:pPr lvl="1"/>
            <a:r>
              <a:rPr lang="pt-BR" b="1" dirty="0">
                <a:solidFill>
                  <a:srgbClr val="002060"/>
                </a:solidFill>
              </a:rPr>
              <a:t>Baixo</a:t>
            </a:r>
            <a:r>
              <a:rPr lang="pt-BR" dirty="0">
                <a:solidFill>
                  <a:srgbClr val="002060"/>
                </a:solidFill>
              </a:rPr>
              <a:t> percentual no </a:t>
            </a:r>
            <a:r>
              <a:rPr lang="pt-BR" b="1" dirty="0">
                <a:solidFill>
                  <a:srgbClr val="002060"/>
                </a:solidFill>
              </a:rPr>
              <a:t>tratamento de esgoto </a:t>
            </a:r>
            <a:r>
              <a:rPr lang="pt-BR" b="1" dirty="0" smtClean="0">
                <a:solidFill>
                  <a:srgbClr val="002060"/>
                </a:solidFill>
              </a:rPr>
              <a:t>sanitário</a:t>
            </a:r>
            <a:endParaRPr lang="pt-BR" b="1" dirty="0">
              <a:solidFill>
                <a:srgbClr val="002060"/>
              </a:solidFill>
            </a:endParaRPr>
          </a:p>
          <a:p>
            <a:pPr lvl="1"/>
            <a:r>
              <a:rPr lang="pt-BR" b="1" dirty="0">
                <a:solidFill>
                  <a:srgbClr val="002060"/>
                </a:solidFill>
              </a:rPr>
              <a:t>Poluição</a:t>
            </a:r>
            <a:r>
              <a:rPr lang="pt-BR" dirty="0">
                <a:solidFill>
                  <a:srgbClr val="002060"/>
                </a:solidFill>
              </a:rPr>
              <a:t>/contaminação das águas </a:t>
            </a:r>
            <a:r>
              <a:rPr lang="pt-BR" dirty="0" smtClean="0">
                <a:solidFill>
                  <a:srgbClr val="002060"/>
                </a:solidFill>
              </a:rPr>
              <a:t>superficiais/subterrâneas</a:t>
            </a:r>
            <a:endParaRPr lang="pt-BR" dirty="0">
              <a:solidFill>
                <a:srgbClr val="002060"/>
              </a:solidFill>
            </a:endParaRPr>
          </a:p>
          <a:p>
            <a:pPr lvl="1"/>
            <a:r>
              <a:rPr lang="pt-BR" dirty="0">
                <a:solidFill>
                  <a:srgbClr val="002060"/>
                </a:solidFill>
              </a:rPr>
              <a:t>Degradação e </a:t>
            </a:r>
            <a:r>
              <a:rPr lang="pt-BR" b="1" dirty="0">
                <a:solidFill>
                  <a:srgbClr val="002060"/>
                </a:solidFill>
              </a:rPr>
              <a:t>desmatamento</a:t>
            </a:r>
            <a:r>
              <a:rPr lang="pt-BR" dirty="0">
                <a:solidFill>
                  <a:srgbClr val="002060"/>
                </a:solidFill>
              </a:rPr>
              <a:t> da vegetação natural, erosões e assoreamentos, entre </a:t>
            </a:r>
            <a:r>
              <a:rPr lang="pt-BR" dirty="0" smtClean="0">
                <a:solidFill>
                  <a:srgbClr val="002060"/>
                </a:solidFill>
              </a:rPr>
              <a:t>outros</a:t>
            </a:r>
            <a:endParaRPr lang="pt-BR" dirty="0">
              <a:solidFill>
                <a:srgbClr val="002060"/>
              </a:solidFill>
            </a:endParaRPr>
          </a:p>
          <a:p>
            <a:pPr lvl="1"/>
            <a:endParaRPr lang="pt-BR" dirty="0"/>
          </a:p>
          <a:p>
            <a:endParaRPr lang="pt-BR" dirty="0"/>
          </a:p>
        </p:txBody>
      </p:sp>
      <p:pic>
        <p:nvPicPr>
          <p:cNvPr id="2050" name="Picture 2" descr="http://equanima.org/wp-content/uploads/2015/02/problemas-258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76709"/>
            <a:ext cx="24574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1177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5222" y="0"/>
            <a:ext cx="8856984" cy="971600"/>
          </a:xfrm>
        </p:spPr>
        <p:txBody>
          <a:bodyPr>
            <a:normAutofit fontScale="90000"/>
          </a:bodyPr>
          <a:lstStyle/>
          <a:p>
            <a:r>
              <a:rPr lang="pt-BR" sz="3600" b="1" dirty="0">
                <a:solidFill>
                  <a:srgbClr val="002060"/>
                </a:solidFill>
              </a:rPr>
              <a:t>Mapa de Áreas Críticas </a:t>
            </a:r>
            <a:r>
              <a:rPr lang="pt-BR" sz="3600" b="1" dirty="0" smtClean="0">
                <a:solidFill>
                  <a:srgbClr val="002060"/>
                </a:solidFill>
              </a:rPr>
              <a:t>– Quantidade - Superficial</a:t>
            </a:r>
            <a:endParaRPr lang="pt-BR" sz="3600" dirty="0">
              <a:solidFill>
                <a:srgbClr val="00206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2736"/>
            <a:ext cx="8035844" cy="568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1986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75222" y="-171400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pt-BR" sz="3600" b="1" dirty="0">
                <a:solidFill>
                  <a:srgbClr val="002060"/>
                </a:solidFill>
              </a:rPr>
              <a:t>Mapa de Áreas Críticas </a:t>
            </a:r>
            <a:r>
              <a:rPr lang="pt-BR" sz="3600" b="1" dirty="0" smtClean="0">
                <a:solidFill>
                  <a:srgbClr val="002060"/>
                </a:solidFill>
              </a:rPr>
              <a:t>– Quantidade - Subterrâneo</a:t>
            </a:r>
            <a:endParaRPr lang="pt-BR" sz="3600" dirty="0">
              <a:solidFill>
                <a:srgbClr val="002060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6195"/>
            <a:ext cx="8460432" cy="598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500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ço Reservado para Conteú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3775939"/>
              </p:ext>
            </p:extLst>
          </p:nvPr>
        </p:nvGraphicFramePr>
        <p:xfrm>
          <a:off x="179512" y="588165"/>
          <a:ext cx="878497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tângulo 2"/>
          <p:cNvSpPr/>
          <p:nvPr/>
        </p:nvSpPr>
        <p:spPr>
          <a:xfrm>
            <a:off x="1403648" y="332656"/>
            <a:ext cx="655272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Planos, Programas, Projetos e </a:t>
            </a:r>
            <a:r>
              <a:rPr lang="pt-BR" b="1" dirty="0" smtClean="0">
                <a:solidFill>
                  <a:srgbClr val="002060"/>
                </a:solidFill>
              </a:rPr>
              <a:t>Empreendimentos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41122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cap="small" dirty="0">
                <a:solidFill>
                  <a:srgbClr val="002060"/>
                </a:solidFill>
              </a:rPr>
              <a:t>Estabelecimento de Prioridades para Gestão dos Recursos Hídricos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10445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rgbClr val="002060"/>
                </a:solidFill>
              </a:rPr>
              <a:t>Analise dos </a:t>
            </a:r>
            <a:r>
              <a:rPr lang="pt-BR" dirty="0">
                <a:solidFill>
                  <a:srgbClr val="002060"/>
                </a:solidFill>
              </a:rPr>
              <a:t>planos setoriais e regionais </a:t>
            </a:r>
            <a:endParaRPr lang="pt-BR" dirty="0" smtClean="0">
              <a:solidFill>
                <a:srgbClr val="002060"/>
              </a:solidFill>
            </a:endParaRPr>
          </a:p>
          <a:p>
            <a:r>
              <a:rPr lang="pt-BR" dirty="0">
                <a:solidFill>
                  <a:srgbClr val="002060"/>
                </a:solidFill>
              </a:rPr>
              <a:t>D</a:t>
            </a:r>
            <a:r>
              <a:rPr lang="pt-BR" dirty="0" smtClean="0">
                <a:solidFill>
                  <a:srgbClr val="002060"/>
                </a:solidFill>
              </a:rPr>
              <a:t>iagnóstico do 3º Plano da Bacia Hidrográfica do Rio Mogi Guaçu 2016 – 2027</a:t>
            </a:r>
          </a:p>
          <a:p>
            <a:endParaRPr lang="pt-BR" dirty="0" smtClean="0">
              <a:solidFill>
                <a:srgbClr val="002060"/>
              </a:solidFill>
            </a:endParaRPr>
          </a:p>
          <a:p>
            <a:endParaRPr lang="pt-B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t-BR" sz="2800" dirty="0"/>
          </a:p>
          <a:p>
            <a:pPr marL="342900" lvl="1" indent="-342900">
              <a:buSzPct val="130000"/>
              <a:buFont typeface="Arial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Ações levantadas dos Planos Setoriais e Regionais da UGRHI 09</a:t>
            </a:r>
          </a:p>
          <a:p>
            <a:pPr marL="342900" lvl="1" indent="-342900">
              <a:buSzPct val="130000"/>
              <a:buFont typeface="Arial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Ações levantadas pela equipe </a:t>
            </a:r>
            <a:r>
              <a:rPr lang="pt-BR" dirty="0" smtClean="0">
                <a:solidFill>
                  <a:srgbClr val="002060"/>
                </a:solidFill>
              </a:rPr>
              <a:t>técnica</a:t>
            </a:r>
            <a:endParaRPr lang="pt-BR" sz="2800" dirty="0"/>
          </a:p>
          <a:p>
            <a:endParaRPr lang="pt-BR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323528" y="3429000"/>
            <a:ext cx="8229600" cy="914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lang="pt-BR" sz="3000" kern="120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pt-BR" sz="3200" b="1" cap="small" dirty="0">
                <a:solidFill>
                  <a:srgbClr val="002060"/>
                </a:solidFill>
              </a:rPr>
              <a:t>Proposta de Intervenção para Gestão dos Recursos </a:t>
            </a:r>
            <a:r>
              <a:rPr lang="pt-BR" sz="3200" b="1" cap="small" dirty="0" smtClean="0">
                <a:solidFill>
                  <a:srgbClr val="002060"/>
                </a:solidFill>
              </a:rPr>
              <a:t>Hídricos</a:t>
            </a:r>
          </a:p>
        </p:txBody>
      </p:sp>
    </p:spTree>
    <p:extLst>
      <p:ext uri="{BB962C8B-B14F-4D97-AF65-F5344CB8AC3E}">
        <p14:creationId xmlns:p14="http://schemas.microsoft.com/office/powerpoint/2010/main" val="35877075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420888"/>
            <a:ext cx="8229600" cy="1143000"/>
          </a:xfr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/>
          <a:lstStyle/>
          <a:p>
            <a:r>
              <a:rPr lang="pt-BR" b="1" dirty="0" smtClean="0">
                <a:solidFill>
                  <a:srgbClr val="002060"/>
                </a:solidFill>
              </a:rPr>
              <a:t>Síntese das Ações Levantadas</a:t>
            </a:r>
            <a:endParaRPr lang="pt-B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5600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624607"/>
              </p:ext>
            </p:extLst>
          </p:nvPr>
        </p:nvGraphicFramePr>
        <p:xfrm>
          <a:off x="107504" y="1772816"/>
          <a:ext cx="2952329" cy="4945035"/>
        </p:xfrm>
        <a:graphic>
          <a:graphicData uri="http://schemas.openxmlformats.org/drawingml/2006/table">
            <a:tbl>
              <a:tblPr/>
              <a:tblGrid>
                <a:gridCol w="620861"/>
                <a:gridCol w="413909"/>
                <a:gridCol w="724339"/>
                <a:gridCol w="455946"/>
                <a:gridCol w="737274"/>
              </a:tblGrid>
              <a:tr h="49968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Ranking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Plano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Criticidade MOGI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Ação MOGI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1709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1º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PMSB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04.02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9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2º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PMSB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01.03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9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3º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PMSB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01.02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9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4º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PMSB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10.22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9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5º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PMSB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04.03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9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6º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PMSB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10.12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9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6º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PMSB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10.15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9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7º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PMSB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10.11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9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8º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PMSB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02.08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9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9º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PMSB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04.03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9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10º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PMSB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02.03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9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11º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PMSB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02.07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9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12º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PMSB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01.04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9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13º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PMSB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01.05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9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14º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PMSB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01.02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9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º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PMSB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01.03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9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15º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PMSB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02.03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9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16º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PMSB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02.06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9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17º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PMSB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02.09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9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17º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PMSB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02.09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9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18º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PMSB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02.01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9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19º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PMSB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01.03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9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20º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PMSB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01.08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9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20º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PMSB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02.01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9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20º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PMSB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02.06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9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20º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PMSB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02.09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803" marR="7803" marT="7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906620"/>
              </p:ext>
            </p:extLst>
          </p:nvPr>
        </p:nvGraphicFramePr>
        <p:xfrm>
          <a:off x="3203848" y="1772816"/>
          <a:ext cx="3168353" cy="4896550"/>
        </p:xfrm>
        <a:graphic>
          <a:graphicData uri="http://schemas.openxmlformats.org/drawingml/2006/table">
            <a:tbl>
              <a:tblPr/>
              <a:tblGrid>
                <a:gridCol w="610767"/>
                <a:gridCol w="610767"/>
                <a:gridCol w="610767"/>
                <a:gridCol w="610767"/>
                <a:gridCol w="725285"/>
              </a:tblGrid>
              <a:tr h="61206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Ranking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Plano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Criticidade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MOGI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Ação MOGI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21º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PMSB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01.07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21º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PMSB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02.01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22º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PMSB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02.01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22º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PMSB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04.04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23º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PMSB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04.05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24º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PMSB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01.06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24º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PMSB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10.07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24º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PMSB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10.07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24º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PMSB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10.07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25º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PMSB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02.09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25º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PMSB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02.09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25º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PMSB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11.04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25º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PMSB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01.04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26º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PMSB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01.05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26º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PMSB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02.12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26º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PMSB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03.03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26º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PMSB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03.06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26º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PMSB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04.01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26º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PMSB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05.01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26º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PMSB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10.02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26º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PMSB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10.02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e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748343"/>
              </p:ext>
            </p:extLst>
          </p:nvPr>
        </p:nvGraphicFramePr>
        <p:xfrm>
          <a:off x="6444208" y="1772816"/>
          <a:ext cx="2448272" cy="3384375"/>
        </p:xfrm>
        <a:graphic>
          <a:graphicData uri="http://schemas.openxmlformats.org/drawingml/2006/table">
            <a:tbl>
              <a:tblPr/>
              <a:tblGrid>
                <a:gridCol w="612068"/>
                <a:gridCol w="612068"/>
                <a:gridCol w="612068"/>
                <a:gridCol w="612068"/>
              </a:tblGrid>
              <a:tr h="6768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Ranking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Criticidade MOGI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Ação MOGI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256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PMSB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56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PMSB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56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PMSB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56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PMSB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56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PMSB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56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PMSB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56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PMSB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56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PMSB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56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PMSB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56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PMSB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56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PMSB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56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PMSB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3" name="Retângulo 22"/>
          <p:cNvSpPr/>
          <p:nvPr/>
        </p:nvSpPr>
        <p:spPr>
          <a:xfrm>
            <a:off x="107504" y="2276872"/>
            <a:ext cx="576064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/>
          <p:cNvSpPr txBox="1"/>
          <p:nvPr/>
        </p:nvSpPr>
        <p:spPr>
          <a:xfrm>
            <a:off x="1691680" y="146249"/>
            <a:ext cx="61206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</a:rPr>
              <a:t>Ranking das Criticidades</a:t>
            </a:r>
            <a:endParaRPr lang="pt-BR" sz="3600" b="1" dirty="0">
              <a:solidFill>
                <a:srgbClr val="002060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395536" y="980728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2060"/>
                </a:solidFill>
              </a:rPr>
              <a:t>PMSB e PRISB</a:t>
            </a:r>
            <a:endParaRPr lang="pt-BR" sz="24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43352"/>
            <a:ext cx="1584176" cy="136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0285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040354"/>
            <a:ext cx="8928992" cy="6120680"/>
          </a:xfrm>
        </p:spPr>
        <p:txBody>
          <a:bodyPr>
            <a:normAutofit fontScale="62500" lnSpcReduction="20000"/>
          </a:bodyPr>
          <a:lstStyle/>
          <a:p>
            <a:r>
              <a:rPr lang="pt-BR" sz="3400" dirty="0">
                <a:solidFill>
                  <a:srgbClr val="002060"/>
                </a:solidFill>
              </a:rPr>
              <a:t>1º - Execução de obras e serviços de implantação de sistemas de interceptação, afastamento e tratamento de esgotos </a:t>
            </a:r>
            <a:r>
              <a:rPr lang="pt-BR" sz="3400" dirty="0" smtClean="0">
                <a:solidFill>
                  <a:srgbClr val="002060"/>
                </a:solidFill>
              </a:rPr>
              <a:t>urbanos;</a:t>
            </a:r>
          </a:p>
          <a:p>
            <a:pPr lvl="1"/>
            <a:r>
              <a:rPr lang="pt-BR" sz="2600" b="1" dirty="0" smtClean="0">
                <a:solidFill>
                  <a:srgbClr val="002060"/>
                </a:solidFill>
              </a:rPr>
              <a:t>Criticidade</a:t>
            </a:r>
            <a:r>
              <a:rPr lang="pt-BR" sz="2600" b="1" dirty="0">
                <a:solidFill>
                  <a:srgbClr val="002060"/>
                </a:solidFill>
              </a:rPr>
              <a:t>: </a:t>
            </a:r>
            <a:r>
              <a:rPr lang="pt-BR" sz="2600" i="1" dirty="0">
                <a:solidFill>
                  <a:srgbClr val="002060"/>
                </a:solidFill>
              </a:rPr>
              <a:t>falta ou insuficiência de sistemas de afastamento de esgoto (interceptores e elevatórias)</a:t>
            </a:r>
            <a:endParaRPr lang="pt-BR" sz="2600" i="1" dirty="0" smtClean="0">
              <a:solidFill>
                <a:srgbClr val="002060"/>
              </a:solidFill>
            </a:endParaRPr>
          </a:p>
          <a:p>
            <a:r>
              <a:rPr lang="pt-BR" sz="3400" dirty="0" smtClean="0">
                <a:solidFill>
                  <a:srgbClr val="002060"/>
                </a:solidFill>
              </a:rPr>
              <a:t>2º </a:t>
            </a:r>
            <a:r>
              <a:rPr lang="pt-BR" sz="3400" dirty="0">
                <a:solidFill>
                  <a:srgbClr val="002060"/>
                </a:solidFill>
              </a:rPr>
              <a:t>- Ampliação/melhoria do sistema de abastecimento </a:t>
            </a:r>
            <a:r>
              <a:rPr lang="pt-BR" sz="3400" dirty="0" smtClean="0">
                <a:solidFill>
                  <a:srgbClr val="002060"/>
                </a:solidFill>
              </a:rPr>
              <a:t>público;</a:t>
            </a:r>
          </a:p>
          <a:p>
            <a:pPr lvl="1"/>
            <a:r>
              <a:rPr lang="pt-BR" sz="2600" b="1" dirty="0">
                <a:solidFill>
                  <a:srgbClr val="002060"/>
                </a:solidFill>
              </a:rPr>
              <a:t>Criticidade: </a:t>
            </a:r>
            <a:r>
              <a:rPr lang="pt-BR" sz="2600" i="1" dirty="0">
                <a:solidFill>
                  <a:srgbClr val="002060"/>
                </a:solidFill>
              </a:rPr>
              <a:t>falha/ineficiência do sistema de abastecimento de água</a:t>
            </a:r>
            <a:endParaRPr lang="pt-BR" sz="2600" i="1" dirty="0" smtClean="0">
              <a:solidFill>
                <a:srgbClr val="002060"/>
              </a:solidFill>
            </a:endParaRPr>
          </a:p>
          <a:p>
            <a:r>
              <a:rPr lang="pt-BR" sz="3400" dirty="0" smtClean="0">
                <a:solidFill>
                  <a:srgbClr val="002060"/>
                </a:solidFill>
              </a:rPr>
              <a:t>3º </a:t>
            </a:r>
            <a:r>
              <a:rPr lang="pt-BR" sz="3400" dirty="0">
                <a:solidFill>
                  <a:srgbClr val="002060"/>
                </a:solidFill>
              </a:rPr>
              <a:t>- Reforma na infraestrutura das tubulações antigas e fiscalização sistemática do </a:t>
            </a:r>
            <a:r>
              <a:rPr lang="pt-BR" sz="3400" dirty="0" smtClean="0">
                <a:solidFill>
                  <a:srgbClr val="002060"/>
                </a:solidFill>
              </a:rPr>
              <a:t>abastecimento;</a:t>
            </a:r>
          </a:p>
          <a:p>
            <a:pPr lvl="1"/>
            <a:r>
              <a:rPr lang="pt-BR" sz="2600" b="1" dirty="0" smtClean="0">
                <a:solidFill>
                  <a:srgbClr val="002060"/>
                </a:solidFill>
              </a:rPr>
              <a:t>Criticidade:</a:t>
            </a:r>
            <a:r>
              <a:rPr lang="pt-BR" sz="2600" dirty="0">
                <a:solidFill>
                  <a:srgbClr val="002060"/>
                </a:solidFill>
              </a:rPr>
              <a:t> perdas no sistema de abastecimento de água</a:t>
            </a:r>
            <a:endParaRPr lang="pt-BR" sz="2600" dirty="0" smtClean="0">
              <a:solidFill>
                <a:srgbClr val="002060"/>
              </a:solidFill>
            </a:endParaRPr>
          </a:p>
          <a:p>
            <a:r>
              <a:rPr lang="pt-BR" sz="3400" dirty="0" smtClean="0">
                <a:solidFill>
                  <a:srgbClr val="002060"/>
                </a:solidFill>
              </a:rPr>
              <a:t>4º </a:t>
            </a:r>
            <a:r>
              <a:rPr lang="pt-BR" sz="3400" dirty="0">
                <a:solidFill>
                  <a:srgbClr val="002060"/>
                </a:solidFill>
              </a:rPr>
              <a:t>- Elaborar estudos para implantação de aterros </a:t>
            </a:r>
            <a:r>
              <a:rPr lang="pt-BR" sz="3400" dirty="0" smtClean="0">
                <a:solidFill>
                  <a:srgbClr val="002060"/>
                </a:solidFill>
              </a:rPr>
              <a:t>sanitários;</a:t>
            </a:r>
          </a:p>
          <a:p>
            <a:pPr lvl="1"/>
            <a:r>
              <a:rPr lang="pt-BR" sz="2600" b="1" dirty="0">
                <a:solidFill>
                  <a:srgbClr val="002060"/>
                </a:solidFill>
              </a:rPr>
              <a:t>Criticidade: </a:t>
            </a:r>
            <a:r>
              <a:rPr lang="pt-BR" sz="2600" dirty="0">
                <a:solidFill>
                  <a:srgbClr val="002060"/>
                </a:solidFill>
              </a:rPr>
              <a:t>falta de investimentos para coleta, transbordo, tratamento e disposição final dos resíduos sólidos</a:t>
            </a:r>
            <a:endParaRPr lang="pt-BR" sz="2600" dirty="0" smtClean="0">
              <a:solidFill>
                <a:srgbClr val="002060"/>
              </a:solidFill>
            </a:endParaRPr>
          </a:p>
          <a:p>
            <a:r>
              <a:rPr lang="pt-BR" sz="3400" dirty="0" smtClean="0">
                <a:solidFill>
                  <a:srgbClr val="002060"/>
                </a:solidFill>
              </a:rPr>
              <a:t>5º </a:t>
            </a:r>
            <a:r>
              <a:rPr lang="pt-BR" sz="3400" dirty="0">
                <a:solidFill>
                  <a:srgbClr val="002060"/>
                </a:solidFill>
              </a:rPr>
              <a:t>- Aumento da capacidade de tratamento ou ampliação do sistema de </a:t>
            </a:r>
            <a:r>
              <a:rPr lang="pt-BR" sz="3400" dirty="0" smtClean="0">
                <a:solidFill>
                  <a:srgbClr val="002060"/>
                </a:solidFill>
              </a:rPr>
              <a:t>tratamento.</a:t>
            </a:r>
          </a:p>
          <a:p>
            <a:pPr lvl="1"/>
            <a:r>
              <a:rPr lang="pt-BR" sz="2600" b="1" dirty="0">
                <a:solidFill>
                  <a:srgbClr val="002060"/>
                </a:solidFill>
              </a:rPr>
              <a:t>Criticidade: </a:t>
            </a:r>
            <a:r>
              <a:rPr lang="pt-BR" sz="2600" dirty="0">
                <a:solidFill>
                  <a:srgbClr val="002060"/>
                </a:solidFill>
              </a:rPr>
              <a:t>falta ou insuficiência de sistemas de tratamento de esgoto</a:t>
            </a:r>
          </a:p>
          <a:p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07504" y="404664"/>
            <a:ext cx="892899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002060"/>
                </a:solidFill>
              </a:rPr>
              <a:t>Ações </a:t>
            </a:r>
            <a:r>
              <a:rPr lang="pt-BR" sz="3600" b="1" dirty="0" smtClean="0">
                <a:solidFill>
                  <a:srgbClr val="002060"/>
                </a:solidFill>
              </a:rPr>
              <a:t>Prioritárias – </a:t>
            </a:r>
            <a:r>
              <a:rPr lang="pt-BR" sz="3600" b="1" dirty="0" err="1" smtClean="0">
                <a:solidFill>
                  <a:srgbClr val="002060"/>
                </a:solidFill>
              </a:rPr>
              <a:t>PMSB’s</a:t>
            </a:r>
            <a:r>
              <a:rPr lang="pt-BR" sz="3600" b="1" dirty="0" smtClean="0">
                <a:solidFill>
                  <a:srgbClr val="002060"/>
                </a:solidFill>
              </a:rPr>
              <a:t> e PRISB</a:t>
            </a:r>
            <a:endParaRPr lang="pt-BR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8931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6398" y="1628800"/>
            <a:ext cx="8856984" cy="5904656"/>
          </a:xfrm>
        </p:spPr>
        <p:txBody>
          <a:bodyPr>
            <a:noAutofit/>
          </a:bodyPr>
          <a:lstStyle/>
          <a:p>
            <a:r>
              <a:rPr lang="pt-BR" sz="1800" dirty="0" smtClean="0">
                <a:solidFill>
                  <a:srgbClr val="002060"/>
                </a:solidFill>
              </a:rPr>
              <a:t>1º </a:t>
            </a:r>
            <a:r>
              <a:rPr lang="pt-BR" sz="1800" dirty="0">
                <a:solidFill>
                  <a:srgbClr val="002060"/>
                </a:solidFill>
              </a:rPr>
              <a:t>- Fomentar o Investimentos em pesquisas sobre o potencial natural  </a:t>
            </a:r>
            <a:r>
              <a:rPr lang="pt-BR" sz="1800" dirty="0" smtClean="0">
                <a:solidFill>
                  <a:srgbClr val="002060"/>
                </a:solidFill>
              </a:rPr>
              <a:t>regional;</a:t>
            </a:r>
          </a:p>
          <a:p>
            <a:pPr lvl="1"/>
            <a:r>
              <a:rPr lang="pt-BR" sz="1800" b="1" dirty="0">
                <a:solidFill>
                  <a:srgbClr val="002060"/>
                </a:solidFill>
              </a:rPr>
              <a:t>Criticidade: </a:t>
            </a:r>
            <a:r>
              <a:rPr lang="pt-BR" sz="1800" i="1" dirty="0">
                <a:solidFill>
                  <a:srgbClr val="002060"/>
                </a:solidFill>
              </a:rPr>
              <a:t>falta programas de recuperação e restauração de áreas protegidas</a:t>
            </a:r>
            <a:endParaRPr lang="pt-BR" sz="1800" i="1" dirty="0" smtClean="0">
              <a:solidFill>
                <a:srgbClr val="002060"/>
              </a:solidFill>
            </a:endParaRPr>
          </a:p>
          <a:p>
            <a:r>
              <a:rPr lang="pt-BR" sz="1800" dirty="0" smtClean="0">
                <a:solidFill>
                  <a:srgbClr val="002060"/>
                </a:solidFill>
              </a:rPr>
              <a:t>2º </a:t>
            </a:r>
            <a:r>
              <a:rPr lang="pt-BR" sz="1800" dirty="0">
                <a:solidFill>
                  <a:srgbClr val="002060"/>
                </a:solidFill>
              </a:rPr>
              <a:t>Estudo sobre o potencial das </a:t>
            </a:r>
            <a:r>
              <a:rPr lang="pt-BR" sz="1800" dirty="0" err="1" smtClean="0">
                <a:solidFill>
                  <a:srgbClr val="002060"/>
                </a:solidFill>
              </a:rPr>
              <a:t>UC´s</a:t>
            </a:r>
            <a:r>
              <a:rPr lang="pt-BR" sz="1800" dirty="0" smtClean="0">
                <a:solidFill>
                  <a:srgbClr val="002060"/>
                </a:solidFill>
              </a:rPr>
              <a:t>;</a:t>
            </a:r>
          </a:p>
          <a:p>
            <a:pPr lvl="1"/>
            <a:r>
              <a:rPr lang="pt-BR" sz="1800" b="1" dirty="0">
                <a:solidFill>
                  <a:srgbClr val="002060"/>
                </a:solidFill>
              </a:rPr>
              <a:t>Criticidade: </a:t>
            </a:r>
            <a:r>
              <a:rPr lang="pt-BR" sz="1800" i="1" dirty="0">
                <a:solidFill>
                  <a:srgbClr val="002060"/>
                </a:solidFill>
              </a:rPr>
              <a:t>falta programas de recuperação e restauração de áreas protegidas</a:t>
            </a:r>
            <a:endParaRPr lang="pt-BR" sz="1800" i="1" dirty="0" smtClean="0">
              <a:solidFill>
                <a:srgbClr val="002060"/>
              </a:solidFill>
            </a:endParaRPr>
          </a:p>
          <a:p>
            <a:r>
              <a:rPr lang="pt-BR" sz="1800" dirty="0" smtClean="0">
                <a:solidFill>
                  <a:srgbClr val="002060"/>
                </a:solidFill>
              </a:rPr>
              <a:t>3º - </a:t>
            </a:r>
            <a:r>
              <a:rPr lang="pt-BR" sz="1800" dirty="0">
                <a:solidFill>
                  <a:srgbClr val="002060"/>
                </a:solidFill>
              </a:rPr>
              <a:t>Criar Plano e Programa Regional de Arborização e  Recuperação Florestal Ecossistêmico</a:t>
            </a:r>
            <a:r>
              <a:rPr lang="pt-BR" sz="1800" dirty="0" smtClean="0">
                <a:solidFill>
                  <a:srgbClr val="002060"/>
                </a:solidFill>
              </a:rPr>
              <a:t>;</a:t>
            </a:r>
            <a:endParaRPr lang="pt-BR" sz="1800" b="1" dirty="0" smtClean="0">
              <a:solidFill>
                <a:srgbClr val="002060"/>
              </a:solidFill>
            </a:endParaRPr>
          </a:p>
          <a:p>
            <a:pPr lvl="1"/>
            <a:r>
              <a:rPr lang="pt-BR" sz="1800" b="1" dirty="0">
                <a:solidFill>
                  <a:srgbClr val="002060"/>
                </a:solidFill>
              </a:rPr>
              <a:t>Criticidade: </a:t>
            </a:r>
            <a:r>
              <a:rPr lang="pt-BR" sz="1800" i="1" dirty="0">
                <a:solidFill>
                  <a:srgbClr val="002060"/>
                </a:solidFill>
              </a:rPr>
              <a:t>falta programas de recuperação e restauração da vegetação</a:t>
            </a:r>
            <a:endParaRPr lang="pt-BR" sz="1800" i="1" dirty="0" smtClean="0">
              <a:solidFill>
                <a:srgbClr val="002060"/>
              </a:solidFill>
            </a:endParaRPr>
          </a:p>
          <a:p>
            <a:r>
              <a:rPr lang="pt-BR" sz="1800" dirty="0" smtClean="0">
                <a:solidFill>
                  <a:srgbClr val="002060"/>
                </a:solidFill>
              </a:rPr>
              <a:t>4º </a:t>
            </a:r>
            <a:r>
              <a:rPr lang="pt-BR" sz="1800" dirty="0">
                <a:solidFill>
                  <a:srgbClr val="002060"/>
                </a:solidFill>
              </a:rPr>
              <a:t>- Fomentar a fiscalização sistemática das áreas florestadas e instrumentá-la</a:t>
            </a:r>
            <a:r>
              <a:rPr lang="pt-BR" sz="1800" dirty="0" smtClean="0">
                <a:solidFill>
                  <a:srgbClr val="002060"/>
                </a:solidFill>
              </a:rPr>
              <a:t>;</a:t>
            </a:r>
          </a:p>
          <a:p>
            <a:pPr lvl="1"/>
            <a:r>
              <a:rPr lang="pt-BR" sz="1800" b="1" dirty="0">
                <a:solidFill>
                  <a:srgbClr val="002060"/>
                </a:solidFill>
              </a:rPr>
              <a:t>Criticidade: </a:t>
            </a:r>
            <a:r>
              <a:rPr lang="pt-BR" sz="1800" i="1" dirty="0">
                <a:solidFill>
                  <a:srgbClr val="002060"/>
                </a:solidFill>
              </a:rPr>
              <a:t>falta programas de recuperação e restauração da vegetação</a:t>
            </a:r>
            <a:endParaRPr lang="pt-BR" sz="1800" i="1" dirty="0" smtClean="0">
              <a:solidFill>
                <a:srgbClr val="002060"/>
              </a:solidFill>
            </a:endParaRPr>
          </a:p>
          <a:p>
            <a:r>
              <a:rPr lang="pt-BR" sz="1800" dirty="0" smtClean="0">
                <a:solidFill>
                  <a:srgbClr val="002060"/>
                </a:solidFill>
              </a:rPr>
              <a:t>5º </a:t>
            </a:r>
            <a:r>
              <a:rPr lang="pt-BR" sz="1800" dirty="0">
                <a:solidFill>
                  <a:srgbClr val="002060"/>
                </a:solidFill>
              </a:rPr>
              <a:t>- Fomentar a criação de viveiros de mudas para recuperação de matas </a:t>
            </a:r>
            <a:r>
              <a:rPr lang="pt-BR" sz="1800" dirty="0" smtClean="0">
                <a:solidFill>
                  <a:srgbClr val="002060"/>
                </a:solidFill>
              </a:rPr>
              <a:t>ciliares;</a:t>
            </a:r>
          </a:p>
          <a:p>
            <a:pPr lvl="1"/>
            <a:r>
              <a:rPr lang="pt-BR" sz="1800" b="1" dirty="0">
                <a:solidFill>
                  <a:srgbClr val="002060"/>
                </a:solidFill>
              </a:rPr>
              <a:t>Criticidade: </a:t>
            </a:r>
            <a:r>
              <a:rPr lang="pt-BR" sz="1800" i="1" dirty="0">
                <a:solidFill>
                  <a:srgbClr val="002060"/>
                </a:solidFill>
              </a:rPr>
              <a:t>falta programas de recuperação e restauração da vegetação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56398" y="404664"/>
            <a:ext cx="852005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002060"/>
                </a:solidFill>
              </a:rPr>
              <a:t>Ações </a:t>
            </a:r>
            <a:r>
              <a:rPr lang="pt-BR" sz="3600" b="1" dirty="0" smtClean="0">
                <a:solidFill>
                  <a:srgbClr val="002060"/>
                </a:solidFill>
              </a:rPr>
              <a:t>Prioritárias - Outros estudos</a:t>
            </a:r>
            <a:endParaRPr lang="pt-BR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5120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23" y="665853"/>
            <a:ext cx="8856984" cy="5832648"/>
          </a:xfrm>
        </p:spPr>
        <p:txBody>
          <a:bodyPr>
            <a:normAutofit fontScale="55000" lnSpcReduction="20000"/>
          </a:bodyPr>
          <a:lstStyle/>
          <a:p>
            <a:r>
              <a:rPr lang="pt-BR" sz="3600" dirty="0">
                <a:solidFill>
                  <a:srgbClr val="002060"/>
                </a:solidFill>
              </a:rPr>
              <a:t>Instituir, instrumentar e financiar programas de conscientização do uso racional da água junto à população e à rede básica de </a:t>
            </a:r>
            <a:r>
              <a:rPr lang="pt-BR" sz="3600" dirty="0" smtClean="0">
                <a:solidFill>
                  <a:srgbClr val="002060"/>
                </a:solidFill>
              </a:rPr>
              <a:t>ensino;</a:t>
            </a:r>
          </a:p>
          <a:p>
            <a:pPr lvl="1"/>
            <a:r>
              <a:rPr lang="pt-BR" sz="3600" b="1" dirty="0">
                <a:solidFill>
                  <a:srgbClr val="002060"/>
                </a:solidFill>
              </a:rPr>
              <a:t>Criticidade: </a:t>
            </a:r>
            <a:r>
              <a:rPr lang="pt-BR" sz="3600" i="1" dirty="0">
                <a:solidFill>
                  <a:srgbClr val="002060"/>
                </a:solidFill>
              </a:rPr>
              <a:t>perdas no sistema de abastecimento de água</a:t>
            </a:r>
          </a:p>
          <a:p>
            <a:r>
              <a:rPr lang="pt-BR" sz="3600" dirty="0" smtClean="0">
                <a:solidFill>
                  <a:srgbClr val="002060"/>
                </a:solidFill>
              </a:rPr>
              <a:t>Identificar </a:t>
            </a:r>
            <a:r>
              <a:rPr lang="pt-BR" sz="3600" dirty="0">
                <a:solidFill>
                  <a:srgbClr val="002060"/>
                </a:solidFill>
              </a:rPr>
              <a:t>e Regularizar as ligações clandestinas de </a:t>
            </a:r>
            <a:r>
              <a:rPr lang="pt-BR" sz="3600" dirty="0" smtClean="0">
                <a:solidFill>
                  <a:srgbClr val="002060"/>
                </a:solidFill>
              </a:rPr>
              <a:t>água;</a:t>
            </a:r>
          </a:p>
          <a:p>
            <a:pPr lvl="1"/>
            <a:r>
              <a:rPr lang="pt-BR" sz="3600" b="1" dirty="0">
                <a:solidFill>
                  <a:srgbClr val="002060"/>
                </a:solidFill>
              </a:rPr>
              <a:t>Criticidade: </a:t>
            </a:r>
            <a:r>
              <a:rPr lang="pt-BR" sz="3600" i="1" dirty="0">
                <a:solidFill>
                  <a:srgbClr val="002060"/>
                </a:solidFill>
              </a:rPr>
              <a:t>perdas no sistema de abastecimento de água</a:t>
            </a:r>
          </a:p>
          <a:p>
            <a:r>
              <a:rPr lang="pt-BR" sz="3600" dirty="0" smtClean="0">
                <a:solidFill>
                  <a:srgbClr val="002060"/>
                </a:solidFill>
              </a:rPr>
              <a:t>Reforma </a:t>
            </a:r>
            <a:r>
              <a:rPr lang="pt-BR" sz="3600" dirty="0">
                <a:solidFill>
                  <a:srgbClr val="002060"/>
                </a:solidFill>
              </a:rPr>
              <a:t>na infraestrutura das tubulações antigas e fiscalização sistemática do </a:t>
            </a:r>
            <a:r>
              <a:rPr lang="pt-BR" sz="3600" dirty="0" smtClean="0">
                <a:solidFill>
                  <a:srgbClr val="002060"/>
                </a:solidFill>
              </a:rPr>
              <a:t>abastecimento;</a:t>
            </a:r>
          </a:p>
          <a:p>
            <a:pPr lvl="1"/>
            <a:r>
              <a:rPr lang="pt-BR" sz="3600" b="1" dirty="0">
                <a:solidFill>
                  <a:srgbClr val="002060"/>
                </a:solidFill>
              </a:rPr>
              <a:t>Criticidade: </a:t>
            </a:r>
            <a:r>
              <a:rPr lang="pt-BR" sz="3600" i="1" dirty="0">
                <a:solidFill>
                  <a:srgbClr val="002060"/>
                </a:solidFill>
              </a:rPr>
              <a:t>perdas no sistema de abastecimento de água</a:t>
            </a:r>
          </a:p>
          <a:p>
            <a:r>
              <a:rPr lang="pt-BR" sz="3600" dirty="0" smtClean="0">
                <a:solidFill>
                  <a:srgbClr val="002060"/>
                </a:solidFill>
              </a:rPr>
              <a:t>Acompanhamento </a:t>
            </a:r>
            <a:r>
              <a:rPr lang="pt-BR" sz="3600" dirty="0">
                <a:solidFill>
                  <a:srgbClr val="002060"/>
                </a:solidFill>
              </a:rPr>
              <a:t>e controle da perfuração de poços e instalação de </a:t>
            </a:r>
            <a:r>
              <a:rPr lang="pt-BR" sz="3600" dirty="0" smtClean="0">
                <a:solidFill>
                  <a:srgbClr val="002060"/>
                </a:solidFill>
              </a:rPr>
              <a:t>hidrômetros;</a:t>
            </a:r>
          </a:p>
          <a:p>
            <a:pPr lvl="1"/>
            <a:r>
              <a:rPr lang="pt-BR" sz="3600" b="1" dirty="0">
                <a:solidFill>
                  <a:srgbClr val="002060"/>
                </a:solidFill>
              </a:rPr>
              <a:t>Criticidade: </a:t>
            </a:r>
            <a:r>
              <a:rPr lang="pt-BR" sz="3600" i="1" dirty="0" smtClean="0">
                <a:solidFill>
                  <a:srgbClr val="002060"/>
                </a:solidFill>
              </a:rPr>
              <a:t>falta </a:t>
            </a:r>
            <a:r>
              <a:rPr lang="pt-BR" sz="3600" i="1" dirty="0">
                <a:solidFill>
                  <a:srgbClr val="002060"/>
                </a:solidFill>
              </a:rPr>
              <a:t>macro/micromedição nos sistemas de abastecimento </a:t>
            </a:r>
            <a:r>
              <a:rPr lang="pt-BR" sz="3600" i="1" dirty="0" smtClean="0">
                <a:solidFill>
                  <a:srgbClr val="002060"/>
                </a:solidFill>
              </a:rPr>
              <a:t>público</a:t>
            </a:r>
          </a:p>
          <a:p>
            <a:r>
              <a:rPr lang="pt-BR" sz="3600" dirty="0" err="1" smtClean="0">
                <a:solidFill>
                  <a:srgbClr val="002060"/>
                </a:solidFill>
              </a:rPr>
              <a:t>Hidrometração</a:t>
            </a:r>
            <a:r>
              <a:rPr lang="pt-BR" sz="3600" dirty="0" smtClean="0">
                <a:solidFill>
                  <a:srgbClr val="002060"/>
                </a:solidFill>
              </a:rPr>
              <a:t> </a:t>
            </a:r>
            <a:r>
              <a:rPr lang="pt-BR" sz="3600" dirty="0">
                <a:solidFill>
                  <a:srgbClr val="002060"/>
                </a:solidFill>
              </a:rPr>
              <a:t>e macromedição nos sistemas urbanos de abastecimento de </a:t>
            </a:r>
            <a:r>
              <a:rPr lang="pt-BR" sz="3600" dirty="0" smtClean="0">
                <a:solidFill>
                  <a:srgbClr val="002060"/>
                </a:solidFill>
              </a:rPr>
              <a:t>água.</a:t>
            </a:r>
          </a:p>
          <a:p>
            <a:pPr lvl="1"/>
            <a:r>
              <a:rPr lang="pt-BR" sz="3600" b="1" dirty="0">
                <a:solidFill>
                  <a:srgbClr val="002060"/>
                </a:solidFill>
              </a:rPr>
              <a:t>Criticidade: </a:t>
            </a:r>
            <a:r>
              <a:rPr lang="pt-BR" sz="3600" i="1" dirty="0" smtClean="0">
                <a:solidFill>
                  <a:srgbClr val="002060"/>
                </a:solidFill>
              </a:rPr>
              <a:t>falta </a:t>
            </a:r>
            <a:r>
              <a:rPr lang="pt-BR" sz="3600" i="1" dirty="0">
                <a:solidFill>
                  <a:srgbClr val="002060"/>
                </a:solidFill>
              </a:rPr>
              <a:t>macro/micromedição nos sistemas de abastecimento público</a:t>
            </a:r>
            <a:endParaRPr lang="pt-BR" sz="3600" i="1" dirty="0" smtClean="0">
              <a:solidFill>
                <a:srgbClr val="002060"/>
              </a:solidFill>
            </a:endParaRPr>
          </a:p>
          <a:p>
            <a:pPr lvl="1"/>
            <a:endParaRPr lang="pt-BR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395536" y="116632"/>
            <a:ext cx="83529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002060"/>
                </a:solidFill>
              </a:rPr>
              <a:t>Ações </a:t>
            </a:r>
            <a:r>
              <a:rPr lang="pt-BR" sz="3600" b="1" dirty="0" smtClean="0">
                <a:solidFill>
                  <a:srgbClr val="002060"/>
                </a:solidFill>
              </a:rPr>
              <a:t>Prioritárias - Diagnóstico</a:t>
            </a:r>
            <a:endParaRPr lang="pt-BR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2537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3728" y="1916832"/>
            <a:ext cx="4752528" cy="792088"/>
          </a:xfrm>
        </p:spPr>
        <p:txBody>
          <a:bodyPr>
            <a:normAutofit/>
          </a:bodyPr>
          <a:lstStyle/>
          <a:p>
            <a:r>
              <a:rPr lang="pt-BR" sz="44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Metas e Ações</a:t>
            </a:r>
          </a:p>
        </p:txBody>
      </p:sp>
    </p:spTree>
    <p:extLst>
      <p:ext uri="{BB962C8B-B14F-4D97-AF65-F5344CB8AC3E}">
        <p14:creationId xmlns:p14="http://schemas.microsoft.com/office/powerpoint/2010/main" val="356214849"/>
      </p:ext>
    </p:extLst>
  </p:cSld>
  <p:clrMapOvr>
    <a:masterClrMapping/>
  </p:clrMapOvr>
  <p:transition spd="slow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392207"/>
              </p:ext>
            </p:extLst>
          </p:nvPr>
        </p:nvGraphicFramePr>
        <p:xfrm>
          <a:off x="-1" y="1"/>
          <a:ext cx="9144001" cy="6857997"/>
        </p:xfrm>
        <a:graphic>
          <a:graphicData uri="http://schemas.openxmlformats.org/drawingml/2006/table">
            <a:tbl>
              <a:tblPr/>
              <a:tblGrid>
                <a:gridCol w="1962933"/>
                <a:gridCol w="1792813"/>
                <a:gridCol w="1796085"/>
                <a:gridCol w="1796085"/>
                <a:gridCol w="1796085"/>
              </a:tblGrid>
              <a:tr h="46085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METAS</a:t>
                      </a:r>
                    </a:p>
                  </a:txBody>
                  <a:tcPr marL="6876" marR="6876" marT="6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</a:t>
                      </a:r>
                    </a:p>
                  </a:txBody>
                  <a:tcPr marL="6876" marR="6876" marT="6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(A) Curto Prazo 2016/2019</a:t>
                      </a:r>
                    </a:p>
                  </a:txBody>
                  <a:tcPr marL="6876" marR="6876" marT="6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(B) Médio Prazo 2020/2023</a:t>
                      </a:r>
                    </a:p>
                  </a:txBody>
                  <a:tcPr marL="6876" marR="6876" marT="6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(C) Longo Prazo 2024/2027</a:t>
                      </a:r>
                    </a:p>
                  </a:txBody>
                  <a:tcPr marL="6876" marR="6876" marT="6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911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Metas ligadas ao controle da poluição</a:t>
                      </a:r>
                    </a:p>
                  </a:txBody>
                  <a:tcPr marL="6876" marR="6876" marT="6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5836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 1: Coletar, interceptar, afastar e tratar o esgoto urbano</a:t>
                      </a:r>
                    </a:p>
                  </a:txBody>
                  <a:tcPr marL="6876" marR="6876" marT="6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Coletar o esgoto urbano (pop. urbana atendida)</a:t>
                      </a:r>
                    </a:p>
                  </a:txBody>
                  <a:tcPr marL="6876" marR="6876" marT="6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98,0%</a:t>
                      </a:r>
                    </a:p>
                  </a:txBody>
                  <a:tcPr marL="6876" marR="6876" marT="6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99,0%</a:t>
                      </a:r>
                    </a:p>
                  </a:txBody>
                  <a:tcPr marL="6876" marR="6876" marT="6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100,0%</a:t>
                      </a:r>
                    </a:p>
                  </a:txBody>
                  <a:tcPr marL="6876" marR="6876" marT="6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71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Interceptar e afastar o esgoto urbano (volume coletado)</a:t>
                      </a:r>
                    </a:p>
                  </a:txBody>
                  <a:tcPr marL="6876" marR="6876" marT="6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95,0%</a:t>
                      </a:r>
                    </a:p>
                  </a:txBody>
                  <a:tcPr marL="6876" marR="6876" marT="6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100,0%</a:t>
                      </a:r>
                    </a:p>
                  </a:txBody>
                  <a:tcPr marL="6876" marR="6876" marT="6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100,0%</a:t>
                      </a:r>
                    </a:p>
                  </a:txBody>
                  <a:tcPr marL="6876" marR="6876" marT="6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4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Trata o esgoto urbano (volume interceptado e afastado até ETE's)</a:t>
                      </a:r>
                    </a:p>
                  </a:txBody>
                  <a:tcPr marL="6876" marR="6876" marT="6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100,0%</a:t>
                      </a:r>
                    </a:p>
                  </a:txBody>
                  <a:tcPr marL="6876" marR="6876" marT="6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100,0%</a:t>
                      </a:r>
                    </a:p>
                  </a:txBody>
                  <a:tcPr marL="6876" marR="6876" marT="6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100,0%</a:t>
                      </a:r>
                    </a:p>
                  </a:txBody>
                  <a:tcPr marL="6876" marR="6876" marT="6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34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Eficiência global de tratamento do esgoto urbano (carga urbana orgânica tratada/carga gerada, em kg_DBO5,20)</a:t>
                      </a:r>
                    </a:p>
                  </a:txBody>
                  <a:tcPr marL="6876" marR="6876" marT="6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60,0%</a:t>
                      </a:r>
                    </a:p>
                  </a:txBody>
                  <a:tcPr marL="6876" marR="6876" marT="6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70,0%</a:t>
                      </a:r>
                    </a:p>
                  </a:txBody>
                  <a:tcPr marL="6876" marR="6876" marT="6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80,0%</a:t>
                      </a:r>
                    </a:p>
                  </a:txBody>
                  <a:tcPr marL="6876" marR="6876" marT="6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71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 2: Destinar de forma adequada os resíduos sólidos</a:t>
                      </a:r>
                    </a:p>
                  </a:txBody>
                  <a:tcPr marL="6876" marR="6876" marT="6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Coleta domiciliar (pop. urbana atendida)</a:t>
                      </a:r>
                    </a:p>
                  </a:txBody>
                  <a:tcPr marL="6876" marR="6876" marT="6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6876" marR="6876" marT="6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6876" marR="6876" marT="6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6876" marR="6876" marT="6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85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aterros (por municípios)</a:t>
                      </a:r>
                    </a:p>
                  </a:txBody>
                  <a:tcPr marL="6876" marR="6876" marT="6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 com aterros ou IQT adequados</a:t>
                      </a:r>
                    </a:p>
                  </a:txBody>
                  <a:tcPr marL="6876" marR="6876" marT="6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manter</a:t>
                      </a:r>
                    </a:p>
                  </a:txBody>
                  <a:tcPr marL="6876" marR="6876" marT="6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manter</a:t>
                      </a:r>
                    </a:p>
                  </a:txBody>
                  <a:tcPr marL="6876" marR="6876" marT="6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5900006"/>
      </p:ext>
    </p:extLst>
  </p:cSld>
  <p:clrMapOvr>
    <a:masterClrMapping/>
  </p:clrMapOvr>
  <p:transition spd="slow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199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1962934"/>
                <a:gridCol w="1792814"/>
                <a:gridCol w="1796084"/>
                <a:gridCol w="1796084"/>
                <a:gridCol w="1796084"/>
              </a:tblGrid>
              <a:tr h="62436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METAS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(A) Curto Prazo 2016/2019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(B) Médio Prazo 2020/2023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(C) Longo Prazo 2024/2027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404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Metas ligadas ao monitoramento das águas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3895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 3: Ampliar a rede regional de monitoramento da qualidade das águas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quantidade de pontos de monitoramento das águas superficiais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manter a rede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estudar ampliação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ampliar rede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337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parâmetros águas superficiais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todos com IQA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estudar viabilidade de ampliação do IQA para IAP, IET e IVA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ampliar parâmetros de monitoramento por ponto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895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quantidade de pontos de monitoramento das águas subterrâneas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estudar ampliação da rede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ampliar a rede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manter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9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 4: Instalar rede de monitoramento telemétrico para medição de vazão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rede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Instalar 11 estações fluviométricas telemétricas (Ofício CBH-MOGI nº 51/2015)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Manter rede de monitoramento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estudo da ampliação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7853676"/>
      </p:ext>
    </p:extLst>
  </p:cSld>
  <p:clrMapOvr>
    <a:masterClrMapping/>
  </p:clrMapOvr>
  <p:transition spd="slow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54370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1962934"/>
                <a:gridCol w="1792814"/>
                <a:gridCol w="1796084"/>
                <a:gridCol w="1796084"/>
                <a:gridCol w="1796084"/>
              </a:tblGrid>
              <a:tr h="93567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METAS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(A) Curto Prazo 2016/2019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(B) Médio Prazo 2020/2023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(C) Longo Prazo 2024/2027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209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Metas ligadas a </a:t>
                      </a:r>
                      <a:r>
                        <a:rPr lang="pt-BR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infra-estrutura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abastecimento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270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 6: Infra-estrutura de abastecimento de água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Abrangência do sistema de distribuição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 da pop. urbana dos distritos-sede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 da pop. urbana de todos os distritos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outros núcleos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76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 7: Consumo de água e perdas no sistema de abastecimento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consumo per capita (cada município)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 300 L/hab.dia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 250 L/hab.dia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 200 L/hab.dia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41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físicas (por município)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 40%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 35%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 30%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7853676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410344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CENÁRIOS DE PLANEJAMENTO</a:t>
            </a:r>
            <a:endParaRPr lang="pt-BR" dirty="0"/>
          </a:p>
        </p:txBody>
      </p:sp>
      <p:sp>
        <p:nvSpPr>
          <p:cNvPr id="4" name="Elipse 3"/>
          <p:cNvSpPr/>
          <p:nvPr/>
        </p:nvSpPr>
        <p:spPr>
          <a:xfrm>
            <a:off x="899592" y="1697469"/>
            <a:ext cx="2736304" cy="11521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Tendencial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4870376" y="1695799"/>
            <a:ext cx="2736304" cy="11521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Dirigido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" name="Multiplicar 5"/>
          <p:cNvSpPr/>
          <p:nvPr/>
        </p:nvSpPr>
        <p:spPr>
          <a:xfrm>
            <a:off x="3990927" y="2218719"/>
            <a:ext cx="514400" cy="36004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http://soniarujas.com/wp-content/uploads/2013/06/EXPANSION-600x38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3966212" cy="257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538881" y="5934670"/>
            <a:ext cx="3452046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Projeção que segue a tendência dos dados históricos</a:t>
            </a:r>
            <a:endParaRPr lang="pt-BR" dirty="0"/>
          </a:p>
        </p:txBody>
      </p:sp>
      <p:pic>
        <p:nvPicPr>
          <p:cNvPr id="1028" name="Picture 4" descr="http://33.media.tumblr.com/1ac01075045b5223f19bfd43dbaff185/tumblr_inline_nb13ndRlyH1rsq2x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349" y="3406624"/>
            <a:ext cx="3339577" cy="237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4932040" y="5784403"/>
            <a:ext cx="3452046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Estipula-se uma </a:t>
            </a:r>
            <a:r>
              <a:rPr lang="pt-BR" b="1" dirty="0" smtClean="0">
                <a:solidFill>
                  <a:srgbClr val="C00000"/>
                </a:solidFill>
              </a:rPr>
              <a:t>meta</a:t>
            </a:r>
            <a:r>
              <a:rPr lang="pt-BR" dirty="0" smtClean="0"/>
              <a:t> a ser atingida, dirigindo os dados para a meta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6316956"/>
      </p:ext>
    </p:extLst>
  </p:cSld>
  <p:clrMapOvr>
    <a:masterClrMapping/>
  </p:clrMapOvr>
  <p:transition spd="slow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87784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1962934"/>
                <a:gridCol w="1792814"/>
                <a:gridCol w="1796084"/>
                <a:gridCol w="1796084"/>
                <a:gridCol w="1796084"/>
              </a:tblGrid>
              <a:tr h="79656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METAS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(A) Curto Prazo 2016/2019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(B) Médio Prazo 2020/2023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(C) Longo Prazo 2024/2027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761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Metas ligadas à drenagem, ao controle de erosão e assoreamento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481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 8: Incentivar a criação e manutenção de viveiros e banco de sementes de espécies nativas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quant. de viveiros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viveiro por compartimento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viveiros por compartimento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viveiro por município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48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 9: Recuperação de APP's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faixa de APP's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recuperação de 20 km² de APP's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recuperação de adicionais 20 km² de APP's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recuperação de adicionais 20 km² de </a:t>
                      </a:r>
                      <a:r>
                        <a:rPr lang="pt-BR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APP's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48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 10: Planos de drenagem e controle de erosão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planos de drenagem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estudo e levantamento da existência de planos/projetos de drenagem e controle de erosões (ou macrodrenagem rural)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atualização de 50% dos planos de drenagem municipais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atualização de 100% dos planos de drenagem municipais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485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planos de controle de erosões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elaboração de 25% dos planos de controle de erosões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elaboração de 50% dos planos de controle de erosões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7853676"/>
      </p:ext>
    </p:extLst>
  </p:cSld>
  <p:clrMapOvr>
    <a:masterClrMapping/>
  </p:clrMapOvr>
  <p:transition spd="slow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376033"/>
              </p:ext>
            </p:extLst>
          </p:nvPr>
        </p:nvGraphicFramePr>
        <p:xfrm>
          <a:off x="1" y="0"/>
          <a:ext cx="9143999" cy="6857999"/>
        </p:xfrm>
        <a:graphic>
          <a:graphicData uri="http://schemas.openxmlformats.org/drawingml/2006/table">
            <a:tbl>
              <a:tblPr/>
              <a:tblGrid>
                <a:gridCol w="2104487"/>
                <a:gridCol w="1262694"/>
                <a:gridCol w="1925606"/>
                <a:gridCol w="1925606"/>
                <a:gridCol w="1925606"/>
              </a:tblGrid>
              <a:tr h="6858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METAS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(A) Curto Prazo 2016/2019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(B) Médio Prazo 2020/2023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(C) Longo Prazo 2024/2027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899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Metas para viabilização da gestão de recursos hídricos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14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 11: Atualização e integração das bases de dados existentes para a bacia hidrográfica do rio Mogi Guaçu.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Inserção contínua das informações da bacia no sitio eletrônico do SIGRHi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manutenção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manutenção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 12: Estudos e proposições para o reenquadramento dos corpos d'água em classes de uso preponderante.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(vide Meta 3)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Estudo da atualização do enquadramento de corpos hídricos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Propor a implementação da alteração da classe dos corpos hídricos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 13: Elaboração e divulgação de relatórios de situação dos recursos hídricos anuais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anualmente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anualmente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anualmente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 14: Elaboração e divulgação do plano de bacias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Elaboração do plano de bacia 2020 a 2023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Elaboração do plano de bacia 2024 a 2027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Elaboração do plano de bacia 2028 a 2031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5972299"/>
      </p:ext>
    </p:extLst>
  </p:cSld>
  <p:clrMapOvr>
    <a:masterClrMapping/>
  </p:clrMapOvr>
  <p:transition spd="slow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644192"/>
              </p:ext>
            </p:extLst>
          </p:nvPr>
        </p:nvGraphicFramePr>
        <p:xfrm>
          <a:off x="0" y="-2"/>
          <a:ext cx="9144001" cy="6858001"/>
        </p:xfrm>
        <a:graphic>
          <a:graphicData uri="http://schemas.openxmlformats.org/drawingml/2006/table">
            <a:tbl>
              <a:tblPr/>
              <a:tblGrid>
                <a:gridCol w="1962933"/>
                <a:gridCol w="1792813"/>
                <a:gridCol w="1796085"/>
                <a:gridCol w="1796085"/>
                <a:gridCol w="1796085"/>
              </a:tblGrid>
              <a:tr h="55781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METAS</a:t>
                      </a:r>
                    </a:p>
                  </a:txBody>
                  <a:tcPr marL="8872" marR="8872" marT="8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</a:t>
                      </a:r>
                    </a:p>
                  </a:txBody>
                  <a:tcPr marL="8872" marR="8872" marT="8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(A) Curto Prazo 2016/2019</a:t>
                      </a:r>
                    </a:p>
                  </a:txBody>
                  <a:tcPr marL="8872" marR="8872" marT="8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(B) Médio Prazo 2020/2023</a:t>
                      </a:r>
                    </a:p>
                  </a:txBody>
                  <a:tcPr marL="8872" marR="8872" marT="8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(C) Longo Prazo 2024/2027</a:t>
                      </a:r>
                    </a:p>
                  </a:txBody>
                  <a:tcPr marL="8872" marR="8872" marT="8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312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Metas para viabilização da gestão de recursos hídricos</a:t>
                      </a:r>
                    </a:p>
                  </a:txBody>
                  <a:tcPr marL="8872" marR="8872" marT="8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8118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 15: Implantação da cobrança pelo uso dos recursos hídricos e uma Agência de Bacia (ou equivalente)</a:t>
                      </a:r>
                    </a:p>
                  </a:txBody>
                  <a:tcPr marL="8872" marR="8872" marT="8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72" marR="8872" marT="8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Articulação para a 1) operacionalização da cobrança; 2) atualização contínua do cadastro da cobrança; e 3) Estudo de viabilidade da agência de bacia (ou equivalente)</a:t>
                      </a:r>
                    </a:p>
                  </a:txBody>
                  <a:tcPr marL="8872" marR="8872" marT="8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Articulação para a instalação física da agência de bacia (ou equivalente)</a:t>
                      </a:r>
                    </a:p>
                  </a:txBody>
                  <a:tcPr marL="8872" marR="8872" marT="8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manter</a:t>
                      </a:r>
                    </a:p>
                  </a:txBody>
                  <a:tcPr marL="8872" marR="8872" marT="8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92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 16:  Incentivo a programas de treinamento e capacitação; de educação ambiental; e comunicação social alusivos à gestão de recursos hídricos.</a:t>
                      </a:r>
                    </a:p>
                  </a:txBody>
                  <a:tcPr marL="8872" marR="8872" marT="8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plano e programa</a:t>
                      </a:r>
                    </a:p>
                  </a:txBody>
                  <a:tcPr marL="8872" marR="8872" marT="8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Elaborar plano regional de educação ambiental e comunicação social</a:t>
                      </a:r>
                    </a:p>
                  </a:txBody>
                  <a:tcPr marL="8872" marR="8872" marT="8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Implantar o programa regional de educação ambiental e comunicação social</a:t>
                      </a:r>
                    </a:p>
                  </a:txBody>
                  <a:tcPr marL="8872" marR="8872" marT="8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872" marR="8872" marT="8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44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ações</a:t>
                      </a:r>
                    </a:p>
                  </a:txBody>
                  <a:tcPr marL="8872" marR="8872" marT="8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Fomentar ações de educação ambiental relativas ao uso racional da água, manejo de resíduos sólidos, conservação dos recursos hídricos; fortalecer o vínculo Comitê x Escola x Comunidade</a:t>
                      </a:r>
                    </a:p>
                  </a:txBody>
                  <a:tcPr marL="8872" marR="8872" marT="8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Fomentar ações integradas de educação ambiental e cursos de aperfeiçoamento e treinamento</a:t>
                      </a:r>
                    </a:p>
                  </a:txBody>
                  <a:tcPr marL="8872" marR="8872" marT="8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Fomentar ações integradas de educação ambiental e cursos de formação de multiplicadores</a:t>
                      </a:r>
                    </a:p>
                  </a:txBody>
                  <a:tcPr marL="8872" marR="8872" marT="8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2142452"/>
      </p:ext>
    </p:extLst>
  </p:cSld>
  <p:clrMapOvr>
    <a:masterClrMapping/>
  </p:clrMapOvr>
  <p:transition spd="slow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344816" cy="1224136"/>
          </a:xfrm>
        </p:spPr>
        <p:txBody>
          <a:bodyPr>
            <a:noAutofit/>
          </a:bodyPr>
          <a:lstStyle/>
          <a:p>
            <a:r>
              <a:rPr lang="pt-BR" sz="36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Horizonte de Planejamento dos Recursos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2264802"/>
              </p:ext>
            </p:extLst>
          </p:nvPr>
        </p:nvGraphicFramePr>
        <p:xfrm>
          <a:off x="0" y="1268760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lipse 4"/>
          <p:cNvSpPr/>
          <p:nvPr/>
        </p:nvSpPr>
        <p:spPr>
          <a:xfrm>
            <a:off x="971600" y="2780928"/>
            <a:ext cx="2592288" cy="108012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4955532"/>
      </p:ext>
    </p:extLst>
  </p:cSld>
  <p:clrMapOvr>
    <a:masterClrMapping/>
  </p:clrMapOvr>
  <p:transition spd="slow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6923112" cy="576064"/>
          </a:xfrm>
        </p:spPr>
        <p:txBody>
          <a:bodyPr>
            <a:normAutofit fontScale="90000"/>
          </a:bodyPr>
          <a:lstStyle/>
          <a:p>
            <a:r>
              <a:rPr lang="pt-BR" sz="3600" b="1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PDCs</a:t>
            </a:r>
            <a:endParaRPr lang="pt-BR" sz="36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21010" y="1196752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sz="2800" dirty="0">
                <a:solidFill>
                  <a:srgbClr val="002060"/>
                </a:solidFill>
              </a:rPr>
              <a:t>Deliberação CRH nº 55, de 15 de abril de 2005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745069"/>
              </p:ext>
            </p:extLst>
          </p:nvPr>
        </p:nvGraphicFramePr>
        <p:xfrm>
          <a:off x="395536" y="2348880"/>
          <a:ext cx="8424936" cy="4104751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4212468"/>
                <a:gridCol w="4212468"/>
              </a:tblGrid>
              <a:tr h="964193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PDC 1</a:t>
                      </a:r>
                      <a:r>
                        <a:rPr lang="pt-BR" dirty="0" smtClean="0"/>
                        <a:t>: </a:t>
                      </a:r>
                      <a:r>
                        <a:rPr lang="pt-BR" b="0" dirty="0" smtClean="0"/>
                        <a:t>BASE DE DADOS, CADASTROS, ESTUDOS E LEVANTAMENTOS - BASE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PDC 5</a:t>
                      </a:r>
                      <a:r>
                        <a:rPr lang="pt-BR" dirty="0" smtClean="0"/>
                        <a:t>: </a:t>
                      </a:r>
                      <a:r>
                        <a:rPr lang="pt-BR" b="0" dirty="0" smtClean="0"/>
                        <a:t>PROMOÇÃO DO USO RACIONAL DOS RECURSOS HÍDRICOS – URRH</a:t>
                      </a:r>
                      <a:endParaRPr lang="pt-BR" b="0" dirty="0"/>
                    </a:p>
                  </a:txBody>
                  <a:tcPr/>
                </a:tc>
              </a:tr>
              <a:tr h="914105"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PDC 2</a:t>
                      </a:r>
                      <a:r>
                        <a:rPr lang="pt-BR" dirty="0" smtClean="0"/>
                        <a:t>: GERENCIAMENTO DOS RECURSOS HÍDRICOS – PGRH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PDC 6</a:t>
                      </a:r>
                      <a:r>
                        <a:rPr lang="pt-BR" dirty="0" smtClean="0"/>
                        <a:t>: APROVEITAMENTO MÚLTIPLO DOS RECURSOS HÍDRICOS – AMRH</a:t>
                      </a:r>
                      <a:endParaRPr lang="pt-BR" dirty="0"/>
                    </a:p>
                  </a:txBody>
                  <a:tcPr/>
                </a:tc>
              </a:tr>
              <a:tr h="1113079"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PDC 3</a:t>
                      </a:r>
                      <a:r>
                        <a:rPr lang="pt-BR" dirty="0" smtClean="0"/>
                        <a:t>: RECUPERAÇÃO DA QUALIDADE DOS CORPOS D'ÁGUA - RQCA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PDC 7</a:t>
                      </a:r>
                      <a:r>
                        <a:rPr lang="pt-BR" dirty="0" smtClean="0"/>
                        <a:t>: PREVENÇÃO E DEFESA CONTRA EVENTOS HIDROLÓGICOS EXTREMOS - PDEH</a:t>
                      </a:r>
                      <a:endParaRPr lang="pt-BR" dirty="0"/>
                    </a:p>
                  </a:txBody>
                  <a:tcPr/>
                </a:tc>
              </a:tr>
              <a:tr h="1113079"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PDC 4</a:t>
                      </a:r>
                      <a:r>
                        <a:rPr lang="pt-BR" dirty="0" smtClean="0"/>
                        <a:t>: CONSERVAÇÃO E PROTEÇÃO DOS CORPOS D’ ÁGUA – CPCA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PDC 8</a:t>
                      </a:r>
                      <a:r>
                        <a:rPr lang="pt-BR" dirty="0" smtClean="0"/>
                        <a:t>: CAPACITAÇÃO TÉCNICA, EDUCAÇÃO AMBIENTAL E COMUNICAÇÃO SOCIAL – CCEA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4484860"/>
      </p:ext>
    </p:extLst>
  </p:cSld>
  <p:clrMapOvr>
    <a:masterClrMapping/>
  </p:clrMapOvr>
  <p:transition spd="slow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Distribuição dos Recursos por </a:t>
            </a:r>
            <a:r>
              <a:rPr lang="pt-BR" sz="3600" b="1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PDCs</a:t>
            </a:r>
            <a:endParaRPr lang="pt-BR" sz="36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8583447"/>
              </p:ext>
            </p:extLst>
          </p:nvPr>
        </p:nvGraphicFramePr>
        <p:xfrm>
          <a:off x="5704" y="1268760"/>
          <a:ext cx="5214367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5665514"/>
              </p:ext>
            </p:extLst>
          </p:nvPr>
        </p:nvGraphicFramePr>
        <p:xfrm>
          <a:off x="4139953" y="4005065"/>
          <a:ext cx="5004048" cy="2852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479761"/>
              </p:ext>
            </p:extLst>
          </p:nvPr>
        </p:nvGraphicFramePr>
        <p:xfrm>
          <a:off x="5220072" y="1268758"/>
          <a:ext cx="2664296" cy="2736310"/>
        </p:xfrm>
        <a:graphic>
          <a:graphicData uri="http://schemas.openxmlformats.org/drawingml/2006/table">
            <a:tbl>
              <a:tblPr/>
              <a:tblGrid>
                <a:gridCol w="1118053"/>
                <a:gridCol w="1546243"/>
              </a:tblGrid>
              <a:tr h="27363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PDC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2016-2019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363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7363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27363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27363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27363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27363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7363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7363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3407"/>
              </p:ext>
            </p:extLst>
          </p:nvPr>
        </p:nvGraphicFramePr>
        <p:xfrm>
          <a:off x="0" y="4293096"/>
          <a:ext cx="4139953" cy="2564900"/>
        </p:xfrm>
        <a:graphic>
          <a:graphicData uri="http://schemas.openxmlformats.org/drawingml/2006/table">
            <a:tbl>
              <a:tblPr/>
              <a:tblGrid>
                <a:gridCol w="804040"/>
                <a:gridCol w="1111971"/>
                <a:gridCol w="1111971"/>
                <a:gridCol w="1111971"/>
              </a:tblGrid>
              <a:tr h="25649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PDC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2016-2019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2020-2023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2024-2027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9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649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5649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25649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25649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25649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25649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5649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5649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535866"/>
      </p:ext>
    </p:extLst>
  </p:cSld>
  <p:clrMapOvr>
    <a:masterClrMapping/>
  </p:clrMapOvr>
  <p:transition spd="slow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Imagem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Retângulo 2"/>
          <p:cNvSpPr>
            <a:spLocks noChangeArrowheads="1"/>
          </p:cNvSpPr>
          <p:nvPr/>
        </p:nvSpPr>
        <p:spPr bwMode="auto">
          <a:xfrm>
            <a:off x="1835150" y="476250"/>
            <a:ext cx="55451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chemeClr val="tx2"/>
                </a:solidFill>
                <a:latin typeface="Book Antiqua" pitchFamily="18" charset="0"/>
              </a:rPr>
              <a:t>Entre em contato conosco!</a:t>
            </a:r>
            <a:endParaRPr lang="pt-BR" altLang="pt-BR" sz="3200">
              <a:latin typeface="Book Antiqua" pitchFamily="18" charset="0"/>
            </a:endParaRPr>
          </a:p>
        </p:txBody>
      </p:sp>
      <p:sp>
        <p:nvSpPr>
          <p:cNvPr id="70660" name="CaixaDeTexto 3"/>
          <p:cNvSpPr txBox="1">
            <a:spLocks noChangeArrowheads="1"/>
          </p:cNvSpPr>
          <p:nvPr/>
        </p:nvSpPr>
        <p:spPr bwMode="auto">
          <a:xfrm>
            <a:off x="1547813" y="1412875"/>
            <a:ext cx="6119812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pt-BR" altLang="pt-BR" sz="2800" dirty="0">
                <a:latin typeface="Book Antiqua" pitchFamily="18" charset="0"/>
              </a:rPr>
              <a:t>VM Engenharia de Recursos Hídricos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altLang="pt-BR" sz="2800" b="1" dirty="0" smtClean="0">
                <a:solidFill>
                  <a:srgbClr val="FF0000"/>
                </a:solidFill>
                <a:latin typeface="Book Antiqua" pitchFamily="18" charset="0"/>
              </a:rPr>
              <a:t>contato@vmengenharia.com.br</a:t>
            </a:r>
            <a:endParaRPr lang="pt-BR" altLang="pt-BR" sz="2800" b="1" dirty="0">
              <a:solidFill>
                <a:srgbClr val="FF0000"/>
              </a:solidFill>
              <a:latin typeface="Book Antiqua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altLang="pt-BR" sz="2800" dirty="0">
                <a:latin typeface="Book Antiqua" pitchFamily="18" charset="0"/>
              </a:rPr>
              <a:t>Telefone: (16) 3307-3538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altLang="pt-BR" sz="2800" dirty="0">
                <a:latin typeface="Book Antiqua" pitchFamily="18" charset="0"/>
              </a:rPr>
              <a:t>Endereço: Rua Dom Pedro II, 1241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altLang="pt-BR" sz="2800" dirty="0">
                <a:latin typeface="Book Antiqua" pitchFamily="18" charset="0"/>
              </a:rPr>
              <a:t> São Carlos, SP</a:t>
            </a:r>
          </a:p>
        </p:txBody>
      </p:sp>
      <p:pic>
        <p:nvPicPr>
          <p:cNvPr id="70661" name="Imagem 4" descr="logo FEHIDR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516563"/>
            <a:ext cx="863600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Imagem 5" descr="novo logo - impressão eletrônic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516563"/>
            <a:ext cx="1439862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Picture 4" descr="logo - CBH - MOGI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5576888"/>
            <a:ext cx="115252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4" name="Picture 3" descr="BrasaoJaboticabal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626100"/>
            <a:ext cx="100647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9757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Cenários Projetados</a:t>
            </a:r>
            <a:endParaRPr lang="pt-BR" dirty="0"/>
          </a:p>
        </p:txBody>
      </p:sp>
      <p:pic>
        <p:nvPicPr>
          <p:cNvPr id="7" name="Espaço Reservado para Conteúdo 6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55333"/>
            <a:ext cx="7620000" cy="40903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02947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Cenários Projetados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55333"/>
            <a:ext cx="7620000" cy="40903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99930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Cenários Projetados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55333"/>
            <a:ext cx="7620000" cy="40903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55646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79512" y="1988840"/>
            <a:ext cx="8229600" cy="1143000"/>
          </a:xfr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 anchor="ctr">
            <a:norm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Projeção Saneamento Básico</a:t>
            </a:r>
            <a:endParaRPr lang="pt-BR" b="1" dirty="0">
              <a:solidFill>
                <a:srgbClr val="002060"/>
              </a:solidFill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204864"/>
            <a:ext cx="2493510" cy="225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680384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Project Status Repo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2FDBA4A-954E-4D4F-9247-12B035F408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do relatório de status do projeto</Template>
  <TotalTime>0</TotalTime>
  <Words>2444</Words>
  <Application>Microsoft Office PowerPoint</Application>
  <PresentationFormat>Apresentação na tela (4:3)</PresentationFormat>
  <Paragraphs>730</Paragraphs>
  <Slides>56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56</vt:i4>
      </vt:variant>
    </vt:vector>
  </HeadingPairs>
  <TitlesOfParts>
    <vt:vector size="57" baseType="lpstr">
      <vt:lpstr>Project Status Report</vt:lpstr>
      <vt:lpstr>Plano da Bacia Hidrográfica do Rio Mogi Guaçu 2016 – 2027</vt:lpstr>
      <vt:lpstr>Deliberação n°146/2012</vt:lpstr>
      <vt:lpstr>Estrutura do Prognóstico do 3º Plano da Bacia Hidrográfica do Rio Mogi Guaçu</vt:lpstr>
      <vt:lpstr>Apresentação do PowerPoint</vt:lpstr>
      <vt:lpstr>CENÁRIOS DE PLANEJAMENTO</vt:lpstr>
      <vt:lpstr>Cenários Projetados</vt:lpstr>
      <vt:lpstr>Cenários Projetados</vt:lpstr>
      <vt:lpstr>Cenários Projetados</vt:lpstr>
      <vt:lpstr>Projeção Saneamento Básico</vt:lpstr>
      <vt:lpstr>Apresentação do PowerPoint</vt:lpstr>
      <vt:lpstr>Cenários Projetados</vt:lpstr>
      <vt:lpstr>Cenários Projetados</vt:lpstr>
      <vt:lpstr>Cenários Projetados</vt:lpstr>
      <vt:lpstr>Cenários Projetados</vt:lpstr>
      <vt:lpstr>Cenários Projetados</vt:lpstr>
      <vt:lpstr>Cenários Projetados</vt:lpstr>
      <vt:lpstr>Cenários Projetados</vt:lpstr>
      <vt:lpstr>Cenários Projetados</vt:lpstr>
      <vt:lpstr>Cenários Projetados</vt:lpstr>
      <vt:lpstr>Cenários Projetados</vt:lpstr>
      <vt:lpstr>Cenários Projetados</vt:lpstr>
      <vt:lpstr>Cenários Projetados</vt:lpstr>
      <vt:lpstr>Cenários Projetados</vt:lpstr>
      <vt:lpstr>Cenários Projetados</vt:lpstr>
      <vt:lpstr>Cenários Projetados</vt:lpstr>
      <vt:lpstr>Cenários Projetados</vt:lpstr>
      <vt:lpstr>Cenários Projetados</vt:lpstr>
      <vt:lpstr>Cenários Projetados</vt:lpstr>
      <vt:lpstr>Cenários Projetados</vt:lpstr>
      <vt:lpstr>Cenários Projetados</vt:lpstr>
      <vt:lpstr>Cenários Projetados</vt:lpstr>
      <vt:lpstr>Cenários Projetados</vt:lpstr>
      <vt:lpstr>Cenários Projetados</vt:lpstr>
      <vt:lpstr>Cenários Projetados</vt:lpstr>
      <vt:lpstr>Cenários Projetados</vt:lpstr>
      <vt:lpstr>Áreas Críticas e Prioridades para Gestão dos Recursos Hídricos</vt:lpstr>
      <vt:lpstr>Áreas Críticas e Prioridades para Gestão dos Recursos Hídricos</vt:lpstr>
      <vt:lpstr>Mapa de Áreas Críticas – Quantidade - Superficial</vt:lpstr>
      <vt:lpstr>Mapa de Áreas Críticas – Quantidade - Subterrâneo</vt:lpstr>
      <vt:lpstr>Estabelecimento de Prioridades para Gestão dos Recursos Hídricos</vt:lpstr>
      <vt:lpstr>Síntese das Ações Levantadas</vt:lpstr>
      <vt:lpstr>Apresentação do PowerPoint</vt:lpstr>
      <vt:lpstr>Apresentação do PowerPoint</vt:lpstr>
      <vt:lpstr>Apresentação do PowerPoint</vt:lpstr>
      <vt:lpstr>Apresentação do PowerPoint</vt:lpstr>
      <vt:lpstr>Metas e Ações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Horizonte de Planejamento dos Recursos</vt:lpstr>
      <vt:lpstr>PDCs</vt:lpstr>
      <vt:lpstr>Distribuição dos Recursos por PDCs</vt:lpstr>
      <vt:lpstr>Apresentação do PowerPoint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2015-09-30T17:43:51Z</dcterms:created>
  <dcterms:modified xsi:type="dcterms:W3CDTF">2015-12-14T11:24:18Z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TC016745569991</vt:lpwstr>
  </property>
</Properties>
</file>