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7" r:id="rId9"/>
    <p:sldId id="1429" r:id="rId10"/>
    <p:sldId id="1428" r:id="rId11"/>
    <p:sldId id="1420" r:id="rId12"/>
    <p:sldId id="730" r:id="rId13"/>
    <p:sldId id="1416" r:id="rId14"/>
    <p:sldId id="1418" r:id="rId15"/>
    <p:sldId id="721" r:id="rId16"/>
    <p:sldId id="1419" r:id="rId17"/>
    <p:sldId id="732" r:id="rId18"/>
    <p:sldId id="1417" r:id="rId19"/>
    <p:sldId id="731" r:id="rId20"/>
    <p:sldId id="725" r:id="rId21"/>
    <p:sldId id="1424" r:id="rId22"/>
    <p:sldId id="1430" r:id="rId23"/>
    <p:sldId id="1431" r:id="rId24"/>
    <p:sldId id="1432" r:id="rId25"/>
    <p:sldId id="1433" r:id="rId26"/>
    <p:sldId id="1434" r:id="rId27"/>
  </p:sldIdLst>
  <p:sldSz cx="12193588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384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1740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0ddc2ef9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g3d0ddc2ef9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97a030a430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" name="Google Shape;62;g397a030a430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f5a0e912d7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" name="Google Shape;67;g3f5a0e912d7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97a030a430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" name="Google Shape;72;g397a030a430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97a030a43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g397a030a43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1b9dd4b2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g3f1b9dd4b2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e4f0434f3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g3e4f0434f3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f532be3458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g3f532be3458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52" y="992767"/>
            <a:ext cx="113619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25" tIns="121925" rIns="121925" bIns="1219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41" y="3778833"/>
            <a:ext cx="113619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25" tIns="121925" rIns="121925" bIns="1219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7722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25" tIns="121925" rIns="121925" bIns="1219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41" y="2867800"/>
            <a:ext cx="113619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25" tIns="121925" rIns="121925" bIns="1219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7722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25" tIns="121925" rIns="121925" bIns="1219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41" y="593367"/>
            <a:ext cx="11361900" cy="7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25" tIns="121925" rIns="121925" bIns="1219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41" y="1536633"/>
            <a:ext cx="11361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25" tIns="121925" rIns="121925" bIns="121925" anchor="t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7722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25" tIns="121925" rIns="121925" bIns="1219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41" y="593367"/>
            <a:ext cx="11361900" cy="7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25" tIns="121925" rIns="121925" bIns="1219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41" y="1536633"/>
            <a:ext cx="5334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25" tIns="121925" rIns="121925" bIns="121925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834" y="1536633"/>
            <a:ext cx="5334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25" tIns="121925" rIns="121925" bIns="121925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7722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25" tIns="121925" rIns="121925" bIns="1219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41" y="593367"/>
            <a:ext cx="11361900" cy="7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25" tIns="121925" rIns="121925" bIns="1219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7722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25" tIns="121925" rIns="121925" bIns="1219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41" y="740800"/>
            <a:ext cx="37446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25" tIns="121925" rIns="121925" bIns="1219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41" y="1852800"/>
            <a:ext cx="3744600" cy="42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25" tIns="121925" rIns="121925" bIns="121925" anchor="t" anchorCtr="0">
            <a:norm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7722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25" tIns="121925" rIns="121925" bIns="1219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731" y="600200"/>
            <a:ext cx="8491200" cy="54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25" tIns="121925" rIns="121925" bIns="1219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7722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25" tIns="121925" rIns="121925" bIns="1219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600" y="-167"/>
            <a:ext cx="60966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25" tIns="121925" rIns="121925" bIns="121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35" y="1644233"/>
            <a:ext cx="53940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25" tIns="121925" rIns="121925" bIns="1219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35" y="3737433"/>
            <a:ext cx="53940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25" tIns="121925" rIns="121925" bIns="1219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648" y="965433"/>
            <a:ext cx="51165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25" tIns="121925" rIns="121925" bIns="121925" anchor="ctr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7722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25" tIns="121925" rIns="121925" bIns="1219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41" y="5640767"/>
            <a:ext cx="79992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25" tIns="121925" rIns="121925" bIns="1219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7722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25" tIns="121925" rIns="121925" bIns="1219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41" y="1474833"/>
            <a:ext cx="11361900" cy="26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25" tIns="121925" rIns="121925" bIns="1219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41" y="4202967"/>
            <a:ext cx="113619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25" tIns="121925" rIns="121925" bIns="121925" anchor="t" anchorCtr="0">
            <a:normAutofit/>
          </a:bodyPr>
          <a:lstStyle>
            <a:lvl1pPr marL="457200" lvl="0" indent="-381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7722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25" tIns="121925" rIns="121925" bIns="1219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7722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25" tIns="121925" rIns="121925" bIns="1219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454" y="-190005"/>
            <a:ext cx="3012025" cy="985379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3644" y="11861"/>
            <a:ext cx="2504047" cy="581649"/>
          </a:xfrm>
          <a:prstGeom prst="rect">
            <a:avLst/>
          </a:prstGeom>
        </p:spPr>
      </p:pic>
      <p:cxnSp>
        <p:nvCxnSpPr>
          <p:cNvPr id="9" name="Conector reto 8"/>
          <p:cNvCxnSpPr/>
          <p:nvPr userDrawn="1"/>
        </p:nvCxnSpPr>
        <p:spPr>
          <a:xfrm flipV="1">
            <a:off x="720094" y="594214"/>
            <a:ext cx="10753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etângulo 10"/>
          <p:cNvSpPr/>
          <p:nvPr userDrawn="1"/>
        </p:nvSpPr>
        <p:spPr>
          <a:xfrm>
            <a:off x="0" y="6416634"/>
            <a:ext cx="12193588" cy="441366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178831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41" y="593367"/>
            <a:ext cx="11361900" cy="7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25" tIns="121925" rIns="121925" bIns="1219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41" y="1536633"/>
            <a:ext cx="11361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25" tIns="121925" rIns="121925" bIns="121925" anchor="t" anchorCtr="0">
            <a:normAutofit/>
          </a:bodyPr>
          <a:lstStyle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7722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25" tIns="121925" rIns="121925" bIns="1219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7.emf"/><Relationship Id="rId7" Type="http://schemas.openxmlformats.org/officeDocument/2006/relationships/image" Target="../media/image40.pn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jpeg"/><Relationship Id="rId5" Type="http://schemas.openxmlformats.org/officeDocument/2006/relationships/image" Target="../media/image38.png"/><Relationship Id="rId4" Type="http://schemas.openxmlformats.org/officeDocument/2006/relationships/image" Target="../media/image11.png"/><Relationship Id="rId9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jpeg"/><Relationship Id="rId5" Type="http://schemas.openxmlformats.org/officeDocument/2006/relationships/image" Target="../media/image43.wmf"/><Relationship Id="rId4" Type="http://schemas.openxmlformats.org/officeDocument/2006/relationships/oleObject" Target="../embeddings/oleObject1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 title="ChatGPT Image 15 de jul. de 2026, 14_01_4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31"/>
            <a:ext cx="12193574" cy="68625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 title="ChatGPT Image 15 de jul. de 2026, 15_45_3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28"/>
            <a:ext cx="12193574" cy="68625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 title="ChatGPT Image 23 de jul. de 2026, 15_28_0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28"/>
            <a:ext cx="12193574" cy="68625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 title="ChatGPT Image 15 de jul. de 2026, 16_39_3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31"/>
            <a:ext cx="12193574" cy="68625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 title="ChatGPT Image 15 de jul. de 2026, 18_27_4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31"/>
            <a:ext cx="12193574" cy="68625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9" title="ChatGPT Image 15 de jul. de 2026, 17_39_5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28"/>
            <a:ext cx="12193574" cy="68625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0" title="ChatGPT Image 15 de jul. de 2026, 18_18_1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28"/>
            <a:ext cx="12193574" cy="68625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4" title="ChatGPT Image 17 de jul. de 2026, 14_34_0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28"/>
            <a:ext cx="12193574" cy="68625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EFD7C-97FB-A803-CD98-61112A06F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tângulo 34">
            <a:extLst>
              <a:ext uri="{FF2B5EF4-FFF2-40B4-BE49-F238E27FC236}">
                <a16:creationId xmlns:a16="http://schemas.microsoft.com/office/drawing/2014/main" id="{D07BB1EC-77A6-D881-FE35-3BF53DA5B2E6}"/>
              </a:ext>
            </a:extLst>
          </p:cNvPr>
          <p:cNvSpPr/>
          <p:nvPr/>
        </p:nvSpPr>
        <p:spPr>
          <a:xfrm>
            <a:off x="794" y="1524000"/>
            <a:ext cx="12192000" cy="5334000"/>
          </a:xfrm>
          <a:prstGeom prst="rect">
            <a:avLst/>
          </a:prstGeom>
          <a:gradFill flip="none" rotWithShape="1">
            <a:gsLst>
              <a:gs pos="0">
                <a:srgbClr val="35455A">
                  <a:shade val="30000"/>
                  <a:satMod val="115000"/>
                </a:srgbClr>
              </a:gs>
              <a:gs pos="50000">
                <a:srgbClr val="35455A">
                  <a:shade val="67500"/>
                  <a:satMod val="115000"/>
                </a:srgbClr>
              </a:gs>
              <a:gs pos="100000">
                <a:srgbClr val="35455A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pt-BR" dirty="0">
              <a:solidFill>
                <a:schemeClr val="bg1"/>
              </a:solidFill>
              <a:ea typeface="Karla"/>
              <a:cs typeface="Karla"/>
              <a:sym typeface="Karla"/>
            </a:endParaRPr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282705E9-D5D0-2E97-C685-4B0295FF1EF2}"/>
              </a:ext>
            </a:extLst>
          </p:cNvPr>
          <p:cNvSpPr/>
          <p:nvPr/>
        </p:nvSpPr>
        <p:spPr>
          <a:xfrm>
            <a:off x="794" y="0"/>
            <a:ext cx="12192000" cy="140278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pt-BR" dirty="0">
              <a:solidFill>
                <a:schemeClr val="tx1"/>
              </a:solidFill>
              <a:latin typeface="DM Sans"/>
              <a:ea typeface="DM Sans"/>
              <a:cs typeface="DM Sans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44356B09-A3F4-9E0B-3292-3DDF5881BC98}"/>
              </a:ext>
            </a:extLst>
          </p:cNvPr>
          <p:cNvSpPr txBox="1"/>
          <p:nvPr/>
        </p:nvSpPr>
        <p:spPr>
          <a:xfrm>
            <a:off x="159530" y="310112"/>
            <a:ext cx="5773973" cy="7058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ADESÕES</a:t>
            </a: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45C913ED-8758-8FB7-5849-2C6D9A2DBA67}"/>
              </a:ext>
            </a:extLst>
          </p:cNvPr>
          <p:cNvSpPr/>
          <p:nvPr/>
        </p:nvSpPr>
        <p:spPr>
          <a:xfrm>
            <a:off x="794" y="1585516"/>
            <a:ext cx="12192000" cy="781853"/>
          </a:xfrm>
          <a:prstGeom prst="rect">
            <a:avLst/>
          </a:prstGeom>
          <a:gradFill flip="none" rotWithShape="1">
            <a:gsLst>
              <a:gs pos="0">
                <a:srgbClr val="BD4D02">
                  <a:shade val="30000"/>
                  <a:satMod val="115000"/>
                </a:srgbClr>
              </a:gs>
              <a:gs pos="50000">
                <a:srgbClr val="BD4D02">
                  <a:shade val="67500"/>
                  <a:satMod val="115000"/>
                </a:srgbClr>
              </a:gs>
              <a:gs pos="100000">
                <a:srgbClr val="BD4D02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ENTREGA DOS KITs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959E1F5-AB28-BCA0-EC03-0702FADEB3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137" y="345833"/>
            <a:ext cx="891527" cy="766905"/>
          </a:xfrm>
          <a:prstGeom prst="rect">
            <a:avLst/>
          </a:prstGeom>
        </p:spPr>
      </p:pic>
      <p:pic>
        <p:nvPicPr>
          <p:cNvPr id="3" name="Imagem 2" descr="Caminhão azul com letras brancas&#10;&#10;O conteúdo gerado por IA pode estar incorreto.">
            <a:extLst>
              <a:ext uri="{FF2B5EF4-FFF2-40B4-BE49-F238E27FC236}">
                <a16:creationId xmlns:a16="http://schemas.microsoft.com/office/drawing/2014/main" id="{348C02F0-F6C5-2FA1-872D-9877CA095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417" y="2352219"/>
            <a:ext cx="2555018" cy="44012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79C04582-0B9C-72FF-6AF4-B93939B52400}"/>
              </a:ext>
            </a:extLst>
          </p:cNvPr>
          <p:cNvSpPr/>
          <p:nvPr/>
        </p:nvSpPr>
        <p:spPr>
          <a:xfrm>
            <a:off x="8861549" y="2120176"/>
            <a:ext cx="3172510" cy="45814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glow rad="127000">
              <a:schemeClr val="bg1">
                <a:alpha val="83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pt-BR" sz="20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633F8A60-4FAA-5DB3-4C6C-4BBC996CFDFB}"/>
              </a:ext>
            </a:extLst>
          </p:cNvPr>
          <p:cNvSpPr/>
          <p:nvPr/>
        </p:nvSpPr>
        <p:spPr>
          <a:xfrm>
            <a:off x="5729843" y="2550608"/>
            <a:ext cx="2801226" cy="4146205"/>
          </a:xfrm>
          <a:prstGeom prst="roundRect">
            <a:avLst/>
          </a:prstGeom>
          <a:gradFill flip="none" rotWithShape="1">
            <a:gsLst>
              <a:gs pos="0">
                <a:srgbClr val="1F4E79"/>
              </a:gs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tx1"/>
            </a:solidFill>
          </a:ln>
          <a:effectLst>
            <a:glow rad="127000">
              <a:schemeClr val="bg2">
                <a:alpha val="83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pt-BR" sz="20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23AA87D-0EDD-0A6E-83E0-6BBE1F93F5FF}"/>
              </a:ext>
            </a:extLst>
          </p:cNvPr>
          <p:cNvSpPr txBox="1"/>
          <p:nvPr/>
        </p:nvSpPr>
        <p:spPr>
          <a:xfrm>
            <a:off x="87255" y="2646324"/>
            <a:ext cx="257795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Durante os treinamentos da Operação São Paulo sem Fogo, para que os municípios estejam aparelhados para atuarem na estiagem.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B09C79C-7442-86A1-47F0-1A79EE9644A0}"/>
              </a:ext>
            </a:extLst>
          </p:cNvPr>
          <p:cNvSpPr txBox="1"/>
          <p:nvPr/>
        </p:nvSpPr>
        <p:spPr>
          <a:xfrm>
            <a:off x="8913621" y="2165861"/>
            <a:ext cx="317251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2026</a:t>
            </a:r>
          </a:p>
          <a:p>
            <a:pPr algn="ctr"/>
            <a:br>
              <a:rPr lang="pt-BR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</a:br>
            <a:r>
              <a:rPr lang="pt-BR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PLANO DE CONTINGÊNCIA</a:t>
            </a:r>
          </a:p>
          <a:p>
            <a:pPr algn="ctr"/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ESTIAGEM</a:t>
            </a:r>
          </a:p>
          <a:p>
            <a:pPr algn="ctr"/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613</a:t>
            </a:r>
            <a:r>
              <a:rPr lang="pt-BR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</a:t>
            </a:r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MUNICIPIOS</a:t>
            </a:r>
          </a:p>
          <a:p>
            <a:pPr algn="ctr"/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Franklin Gothic Demi Cond" panose="020B0706030402020204" pitchFamily="34" charset="0"/>
              </a:rPr>
              <a:t>55,98% adesões</a:t>
            </a:r>
          </a:p>
          <a:p>
            <a:endParaRPr lang="pt-BR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pt-BR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Público </a:t>
            </a:r>
            <a:r>
              <a:rPr lang="pt-BR" sz="2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RECORDE</a:t>
            </a:r>
            <a:r>
              <a:rPr lang="pt-BR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nos treinamentos </a:t>
            </a:r>
            <a:br>
              <a:rPr lang="pt-BR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</a:br>
            <a:r>
              <a:rPr lang="pt-BR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SP Sem Fogo</a:t>
            </a:r>
          </a:p>
          <a:p>
            <a:pPr algn="ctr"/>
            <a:endParaRPr lang="pt-BR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3095 </a:t>
            </a:r>
            <a:r>
              <a:rPr lang="pt-BR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agentes</a:t>
            </a:r>
          </a:p>
          <a:p>
            <a:pPr algn="ctr"/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645</a:t>
            </a:r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municípios</a:t>
            </a:r>
            <a:b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</a:br>
            <a:endParaRPr lang="pt-B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CB3B0248-6D05-0F92-54D5-35D62D6D3F2C}"/>
              </a:ext>
            </a:extLst>
          </p:cNvPr>
          <p:cNvSpPr txBox="1"/>
          <p:nvPr/>
        </p:nvSpPr>
        <p:spPr>
          <a:xfrm>
            <a:off x="5725177" y="2743667"/>
            <a:ext cx="280122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2025</a:t>
            </a:r>
          </a:p>
          <a:p>
            <a:pPr algn="ctr"/>
            <a:endParaRPr lang="pt-BR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pt-BR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PLANO DE CONTINGÊNCIA</a:t>
            </a:r>
            <a:br>
              <a:rPr lang="pt-BR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</a:br>
            <a:r>
              <a:rPr lang="pt-BR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ESTIAGEM</a:t>
            </a:r>
            <a:endParaRPr lang="pt-B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393</a:t>
            </a:r>
            <a:r>
              <a:rPr lang="pt-BR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</a:t>
            </a:r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MUNICIPIOS</a:t>
            </a:r>
          </a:p>
          <a:p>
            <a:pPr algn="ctr"/>
            <a:endParaRPr lang="pt-BR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endParaRPr lang="pt-BR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pt-BR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Público nos treinamentos </a:t>
            </a:r>
            <a:br>
              <a:rPr lang="pt-BR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</a:br>
            <a:r>
              <a:rPr lang="pt-BR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SP Sem Fogo</a:t>
            </a:r>
          </a:p>
          <a:p>
            <a:pPr algn="ctr"/>
            <a:endParaRPr lang="pt-BR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anose="020B0706030402020204" pitchFamily="34" charset="0"/>
            </a:endParaRPr>
          </a:p>
          <a:p>
            <a:pPr algn="ctr"/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2866 </a:t>
            </a:r>
            <a:r>
              <a:rPr lang="pt-BR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agentes</a:t>
            </a:r>
          </a:p>
          <a:p>
            <a:pPr algn="ctr"/>
            <a:r>
              <a:rPr lang="pt-B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645</a:t>
            </a:r>
            <a:r>
              <a:rPr lang="pt-BR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 municípios</a:t>
            </a:r>
          </a:p>
        </p:txBody>
      </p:sp>
      <p:sp>
        <p:nvSpPr>
          <p:cNvPr id="19" name="Seta: para Baixo 18">
            <a:extLst>
              <a:ext uri="{FF2B5EF4-FFF2-40B4-BE49-F238E27FC236}">
                <a16:creationId xmlns:a16="http://schemas.microsoft.com/office/drawing/2014/main" id="{9FD031A4-94C9-9DB2-3BE9-D4C59C4B142E}"/>
              </a:ext>
            </a:extLst>
          </p:cNvPr>
          <p:cNvSpPr/>
          <p:nvPr/>
        </p:nvSpPr>
        <p:spPr>
          <a:xfrm rot="10800000">
            <a:off x="9024842" y="3349413"/>
            <a:ext cx="553357" cy="64911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5B3925F-8A37-4FBB-CB98-9E6D4EAAE5CD}"/>
              </a:ext>
            </a:extLst>
          </p:cNvPr>
          <p:cNvSpPr txBox="1"/>
          <p:nvPr/>
        </p:nvSpPr>
        <p:spPr>
          <a:xfrm>
            <a:off x="7872874" y="285928"/>
            <a:ext cx="378572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5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DIVISÃO DE PREPARAÇÃO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94969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BFC0E-AADF-6B7E-67ED-4B739483E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tângulo 34">
            <a:extLst>
              <a:ext uri="{FF2B5EF4-FFF2-40B4-BE49-F238E27FC236}">
                <a16:creationId xmlns:a16="http://schemas.microsoft.com/office/drawing/2014/main" id="{DD3159A0-7CEE-930B-677B-6E7D57284D81}"/>
              </a:ext>
            </a:extLst>
          </p:cNvPr>
          <p:cNvSpPr/>
          <p:nvPr/>
        </p:nvSpPr>
        <p:spPr>
          <a:xfrm>
            <a:off x="794" y="1524000"/>
            <a:ext cx="12192000" cy="5334000"/>
          </a:xfrm>
          <a:prstGeom prst="rect">
            <a:avLst/>
          </a:prstGeom>
          <a:gradFill flip="none" rotWithShape="1">
            <a:gsLst>
              <a:gs pos="0">
                <a:srgbClr val="35455A">
                  <a:shade val="30000"/>
                  <a:satMod val="115000"/>
                </a:srgbClr>
              </a:gs>
              <a:gs pos="50000">
                <a:srgbClr val="35455A">
                  <a:shade val="67500"/>
                  <a:satMod val="115000"/>
                </a:srgbClr>
              </a:gs>
              <a:gs pos="100000">
                <a:srgbClr val="35455A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pt-BR" dirty="0">
              <a:solidFill>
                <a:schemeClr val="bg1"/>
              </a:solidFill>
              <a:ea typeface="Karla"/>
              <a:cs typeface="Karla"/>
              <a:sym typeface="Karla"/>
            </a:endParaRPr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175B5A02-9262-E4FA-9786-0F0944B04529}"/>
              </a:ext>
            </a:extLst>
          </p:cNvPr>
          <p:cNvSpPr/>
          <p:nvPr/>
        </p:nvSpPr>
        <p:spPr>
          <a:xfrm>
            <a:off x="794" y="0"/>
            <a:ext cx="12192000" cy="140278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pt-BR" dirty="0">
              <a:solidFill>
                <a:schemeClr val="tx1"/>
              </a:solidFill>
              <a:latin typeface="DM Sans"/>
              <a:ea typeface="DM Sans"/>
              <a:cs typeface="DM Sans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13EB8BD4-9E8F-E3B9-74B2-E41F53694FA0}"/>
              </a:ext>
            </a:extLst>
          </p:cNvPr>
          <p:cNvSpPr txBox="1"/>
          <p:nvPr/>
        </p:nvSpPr>
        <p:spPr>
          <a:xfrm>
            <a:off x="159530" y="310112"/>
            <a:ext cx="5773973" cy="70588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Atuação preparatória em 2026</a:t>
            </a:r>
          </a:p>
        </p:txBody>
      </p:sp>
      <p:sp>
        <p:nvSpPr>
          <p:cNvPr id="33" name="Google Shape;9136;p50">
            <a:extLst>
              <a:ext uri="{FF2B5EF4-FFF2-40B4-BE49-F238E27FC236}">
                <a16:creationId xmlns:a16="http://schemas.microsoft.com/office/drawing/2014/main" id="{DFC286BC-7A49-D82F-5176-07BEE5AA4DEA}"/>
              </a:ext>
            </a:extLst>
          </p:cNvPr>
          <p:cNvSpPr/>
          <p:nvPr/>
        </p:nvSpPr>
        <p:spPr>
          <a:xfrm rot="10800000">
            <a:off x="795" y="2782933"/>
            <a:ext cx="5754723" cy="3839564"/>
          </a:xfrm>
          <a:prstGeom prst="rect">
            <a:avLst/>
          </a:prstGeom>
          <a:solidFill>
            <a:srgbClr val="1F4E79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2000"/>
          </a:p>
        </p:txBody>
      </p:sp>
      <p:sp>
        <p:nvSpPr>
          <p:cNvPr id="31" name="CaixaDeTexto 1">
            <a:extLst>
              <a:ext uri="{FF2B5EF4-FFF2-40B4-BE49-F238E27FC236}">
                <a16:creationId xmlns:a16="http://schemas.microsoft.com/office/drawing/2014/main" id="{D7B6049A-CAAD-AF08-A729-60B28FC5FE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77" y="2741336"/>
            <a:ext cx="5612337" cy="381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altLang="pt-BR" sz="2200" dirty="0">
                <a:solidFill>
                  <a:schemeClr val="bg1"/>
                </a:solidFill>
                <a:latin typeface="Calibri" pitchFamily="34" charset="0"/>
              </a:rPr>
              <a:t>Investimento da </a:t>
            </a:r>
            <a:r>
              <a:rPr lang="pt-BR" altLang="pt-BR" sz="2200" dirty="0" err="1">
                <a:solidFill>
                  <a:schemeClr val="bg1"/>
                </a:solidFill>
                <a:latin typeface="Calibri" pitchFamily="34" charset="0"/>
              </a:rPr>
              <a:t>Div</a:t>
            </a:r>
            <a:r>
              <a:rPr lang="pt-BR" altLang="pt-BR" sz="2200" dirty="0">
                <a:solidFill>
                  <a:schemeClr val="bg1"/>
                </a:solidFill>
                <a:latin typeface="Calibri" pitchFamily="34" charset="0"/>
              </a:rPr>
              <a:t> Aparelhamento para SP Sem Fogo 2026: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pt-BR" altLang="pt-BR" sz="2200" dirty="0">
              <a:solidFill>
                <a:schemeClr val="bg1"/>
              </a:solidFill>
              <a:latin typeface="Calibri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altLang="pt-BR" sz="2200" dirty="0">
                <a:solidFill>
                  <a:schemeClr val="bg1"/>
                </a:solidFill>
                <a:latin typeface="Calibri" pitchFamily="34" charset="0"/>
              </a:rPr>
              <a:t>100 caminhões-pipa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altLang="pt-BR" sz="2200" dirty="0">
                <a:solidFill>
                  <a:schemeClr val="bg1"/>
                </a:solidFill>
                <a:latin typeface="Calibri" pitchFamily="34" charset="0"/>
              </a:rPr>
              <a:t>23 viaturas 4x4 e 4x2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altLang="pt-BR" sz="2200" dirty="0">
                <a:solidFill>
                  <a:schemeClr val="bg1"/>
                </a:solidFill>
                <a:latin typeface="Calibri" pitchFamily="34" charset="0"/>
              </a:rPr>
              <a:t>224 kits de combate a incêndio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altLang="pt-BR" sz="2200" dirty="0">
                <a:solidFill>
                  <a:schemeClr val="bg1"/>
                </a:solidFill>
                <a:latin typeface="Calibri" pitchFamily="34" charset="0"/>
              </a:rPr>
              <a:t>300 Equipamentos:</a:t>
            </a:r>
          </a:p>
          <a:p>
            <a:pPr marL="1085850" lvl="1" indent="-342900">
              <a:buFont typeface="Arial" panose="020B0604020202020204" pitchFamily="34" charset="0"/>
              <a:buChar char="•"/>
              <a:defRPr/>
            </a:pPr>
            <a:r>
              <a:rPr lang="pt-BR" altLang="pt-BR" sz="2200" dirty="0">
                <a:solidFill>
                  <a:schemeClr val="bg1"/>
                </a:solidFill>
                <a:latin typeface="Calibri" pitchFamily="34" charset="0"/>
              </a:rPr>
              <a:t>Capacetes</a:t>
            </a:r>
          </a:p>
          <a:p>
            <a:pPr marL="1085850" lvl="1" indent="-342900">
              <a:buFont typeface="Arial" panose="020B0604020202020204" pitchFamily="34" charset="0"/>
              <a:buChar char="•"/>
              <a:defRPr/>
            </a:pPr>
            <a:r>
              <a:rPr lang="pt-BR" altLang="pt-BR" sz="2200" dirty="0">
                <a:solidFill>
                  <a:schemeClr val="bg1"/>
                </a:solidFill>
                <a:latin typeface="Calibri" pitchFamily="34" charset="0"/>
              </a:rPr>
              <a:t>Torres de iluminação</a:t>
            </a:r>
          </a:p>
          <a:p>
            <a:pPr marL="1085850" lvl="1" indent="-342900">
              <a:buFont typeface="Arial" panose="020B0604020202020204" pitchFamily="34" charset="0"/>
              <a:buChar char="•"/>
              <a:defRPr/>
            </a:pPr>
            <a:r>
              <a:rPr lang="pt-BR" altLang="pt-BR" sz="2200" dirty="0">
                <a:solidFill>
                  <a:schemeClr val="bg1"/>
                </a:solidFill>
                <a:latin typeface="Calibri" pitchFamily="34" charset="0"/>
              </a:rPr>
              <a:t>sopradores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altLang="pt-BR" sz="2200" dirty="0">
                <a:solidFill>
                  <a:schemeClr val="bg1"/>
                </a:solidFill>
                <a:latin typeface="Calibri" pitchFamily="34" charset="0"/>
              </a:rPr>
              <a:t>Investimento: R$ 70 milhões</a:t>
            </a: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287F2A7A-5C00-C54F-384E-18E53DE83E04}"/>
              </a:ext>
            </a:extLst>
          </p:cNvPr>
          <p:cNvSpPr/>
          <p:nvPr/>
        </p:nvSpPr>
        <p:spPr>
          <a:xfrm>
            <a:off x="795" y="1765578"/>
            <a:ext cx="6948827" cy="781853"/>
          </a:xfrm>
          <a:prstGeom prst="rect">
            <a:avLst/>
          </a:prstGeom>
          <a:gradFill flip="none" rotWithShape="1">
            <a:gsLst>
              <a:gs pos="0">
                <a:srgbClr val="BD4D02">
                  <a:shade val="30000"/>
                  <a:satMod val="115000"/>
                </a:srgbClr>
              </a:gs>
              <a:gs pos="50000">
                <a:srgbClr val="BD4D02">
                  <a:shade val="67500"/>
                  <a:satMod val="115000"/>
                </a:srgbClr>
              </a:gs>
              <a:gs pos="100000">
                <a:srgbClr val="BD4D02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pt-BR" dirty="0">
              <a:solidFill>
                <a:schemeClr val="tx1"/>
              </a:solidFill>
              <a:latin typeface="DM Sans"/>
              <a:ea typeface="DM Sans"/>
              <a:cs typeface="DM Sans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2487E531-05F7-B16D-A006-FE1EE14DF4AF}"/>
              </a:ext>
            </a:extLst>
          </p:cNvPr>
          <p:cNvSpPr/>
          <p:nvPr/>
        </p:nvSpPr>
        <p:spPr>
          <a:xfrm>
            <a:off x="238236" y="1941060"/>
            <a:ext cx="654367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altLang="pt-BR" sz="2200" b="1" dirty="0">
                <a:solidFill>
                  <a:schemeClr val="bg1"/>
                </a:solidFill>
                <a:latin typeface="Calibri" pitchFamily="34" charset="0"/>
              </a:rPr>
              <a:t>EQUIPANDO OS MUNICÍPIOS COM KIT ESTIAGEM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422BB5D-E723-C29F-8899-208F2F8290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137" y="345833"/>
            <a:ext cx="891527" cy="76690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E79C4838-10A3-B327-813C-12778A1412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17"/>
                    </a14:imgEffect>
                  </a14:imgLayer>
                </a14:imgProps>
              </a:ext>
            </a:extLst>
          </a:blip>
          <a:stretch/>
        </p:blipFill>
        <p:spPr>
          <a:xfrm>
            <a:off x="4946299" y="0"/>
            <a:ext cx="10291019" cy="6858000"/>
          </a:xfrm>
          <a:prstGeom prst="rect">
            <a:avLst/>
          </a:prstGeom>
        </p:spPr>
      </p:pic>
      <p:pic>
        <p:nvPicPr>
          <p:cNvPr id="16" name="Imagem 15" descr="Fundo Social de São Paulo - FUSSP">
            <a:extLst>
              <a:ext uri="{FF2B5EF4-FFF2-40B4-BE49-F238E27FC236}">
                <a16:creationId xmlns:a16="http://schemas.microsoft.com/office/drawing/2014/main" id="{0D5E2DA7-BAF6-A0CB-E85B-700F3A882A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6378" y="1555734"/>
            <a:ext cx="2384951" cy="1281466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F5E1510F-965B-EE5B-EDCE-D493FD66BB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091809" y="1641973"/>
            <a:ext cx="1500629" cy="1281466"/>
          </a:xfrm>
          <a:prstGeom prst="rect">
            <a:avLst/>
          </a:prstGeom>
          <a:effectLst>
            <a:outerShdw blurRad="431800" dist="38100" dir="5400000" sx="106000" sy="106000" algn="t" rotWithShape="0">
              <a:prstClr val="black">
                <a:alpha val="77000"/>
              </a:prstClr>
            </a:outerShdw>
            <a:softEdge rad="38100"/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D589AD9-E72B-BDC9-7791-F05DC5C355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4787212" y="1639351"/>
            <a:ext cx="8015180" cy="601539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B823BF1-BFD9-B391-76FA-594FDF326919}"/>
              </a:ext>
            </a:extLst>
          </p:cNvPr>
          <p:cNvSpPr txBox="1"/>
          <p:nvPr/>
        </p:nvSpPr>
        <p:spPr>
          <a:xfrm>
            <a:off x="7127947" y="289015"/>
            <a:ext cx="439140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5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NÚCLEO DE APARELHAMENTO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342618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FBE6F-C2B6-0F4F-9AC4-4CBB815C0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tângulo 34">
            <a:extLst>
              <a:ext uri="{FF2B5EF4-FFF2-40B4-BE49-F238E27FC236}">
                <a16:creationId xmlns:a16="http://schemas.microsoft.com/office/drawing/2014/main" id="{E486391D-1137-7664-D69F-9D838D477655}"/>
              </a:ext>
            </a:extLst>
          </p:cNvPr>
          <p:cNvSpPr/>
          <p:nvPr/>
        </p:nvSpPr>
        <p:spPr>
          <a:xfrm>
            <a:off x="794" y="1524000"/>
            <a:ext cx="12192000" cy="5334000"/>
          </a:xfrm>
          <a:prstGeom prst="rect">
            <a:avLst/>
          </a:prstGeom>
          <a:gradFill flip="none" rotWithShape="1">
            <a:gsLst>
              <a:gs pos="0">
                <a:srgbClr val="35455A">
                  <a:shade val="30000"/>
                  <a:satMod val="115000"/>
                </a:srgbClr>
              </a:gs>
              <a:gs pos="50000">
                <a:srgbClr val="35455A">
                  <a:shade val="67500"/>
                  <a:satMod val="115000"/>
                </a:srgbClr>
              </a:gs>
              <a:gs pos="100000">
                <a:srgbClr val="35455A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pt-BR" dirty="0">
              <a:solidFill>
                <a:schemeClr val="bg1"/>
              </a:solidFill>
              <a:ea typeface="Karla"/>
              <a:cs typeface="Karla"/>
              <a:sym typeface="Karla"/>
            </a:endParaRPr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322119FC-E769-C14A-180D-6B2A246E2424}"/>
              </a:ext>
            </a:extLst>
          </p:cNvPr>
          <p:cNvSpPr/>
          <p:nvPr/>
        </p:nvSpPr>
        <p:spPr>
          <a:xfrm>
            <a:off x="794" y="0"/>
            <a:ext cx="12192000" cy="140278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pt-BR" dirty="0">
              <a:solidFill>
                <a:schemeClr val="tx1"/>
              </a:solidFill>
              <a:latin typeface="DM Sans"/>
              <a:ea typeface="DM Sans"/>
              <a:cs typeface="DM Sans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18020F5C-3E3D-4355-DE9D-2FE722E98529}"/>
              </a:ext>
            </a:extLst>
          </p:cNvPr>
          <p:cNvSpPr txBox="1"/>
          <p:nvPr/>
        </p:nvSpPr>
        <p:spPr>
          <a:xfrm>
            <a:off x="159530" y="310112"/>
            <a:ext cx="5773973" cy="70588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Atuação preparatória em 2026</a:t>
            </a:r>
          </a:p>
        </p:txBody>
      </p: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69C5A40E-C14C-69A1-5EB6-E852EA299591}"/>
              </a:ext>
            </a:extLst>
          </p:cNvPr>
          <p:cNvGrpSpPr/>
          <p:nvPr/>
        </p:nvGrpSpPr>
        <p:grpSpPr>
          <a:xfrm>
            <a:off x="795" y="2708325"/>
            <a:ext cx="6239564" cy="3839564"/>
            <a:chOff x="3085685" y="4047777"/>
            <a:chExt cx="3218341" cy="721213"/>
          </a:xfrm>
          <a:solidFill>
            <a:srgbClr val="1F4E79"/>
          </a:solidFill>
        </p:grpSpPr>
        <p:sp>
          <p:nvSpPr>
            <p:cNvPr id="33" name="Google Shape;9136;p50">
              <a:extLst>
                <a:ext uri="{FF2B5EF4-FFF2-40B4-BE49-F238E27FC236}">
                  <a16:creationId xmlns:a16="http://schemas.microsoft.com/office/drawing/2014/main" id="{910CB966-554C-89A7-62F8-E1ECF2DF5476}"/>
                </a:ext>
              </a:extLst>
            </p:cNvPr>
            <p:cNvSpPr/>
            <p:nvPr/>
          </p:nvSpPr>
          <p:spPr>
            <a:xfrm rot="10800000">
              <a:off x="3085685" y="4047777"/>
              <a:ext cx="2968262" cy="721213"/>
            </a:xfrm>
            <a:prstGeom prst="rect">
              <a:avLst/>
            </a:pr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cxnSp>
          <p:nvCxnSpPr>
            <p:cNvPr id="34" name="Google Shape;9137;p50">
              <a:extLst>
                <a:ext uri="{FF2B5EF4-FFF2-40B4-BE49-F238E27FC236}">
                  <a16:creationId xmlns:a16="http://schemas.microsoft.com/office/drawing/2014/main" id="{4B95F8D5-C1AF-E125-B27C-5DA3A6091FC5}"/>
                </a:ext>
              </a:extLst>
            </p:cNvPr>
            <p:cNvCxnSpPr>
              <a:stCxn id="33" idx="1"/>
            </p:cNvCxnSpPr>
            <p:nvPr/>
          </p:nvCxnSpPr>
          <p:spPr>
            <a:xfrm>
              <a:off x="6053946" y="4408383"/>
              <a:ext cx="250080" cy="923"/>
            </a:xfrm>
            <a:prstGeom prst="straightConnector1">
              <a:avLst/>
            </a:prstGeom>
            <a:grpFill/>
            <a:ln w="9525" cap="flat" cmpd="sng">
              <a:solidFill>
                <a:srgbClr val="869FB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1" name="CaixaDeTexto 1">
            <a:extLst>
              <a:ext uri="{FF2B5EF4-FFF2-40B4-BE49-F238E27FC236}">
                <a16:creationId xmlns:a16="http://schemas.microsoft.com/office/drawing/2014/main" id="{9A8C10A8-3F5A-6597-E901-7011BDA4C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530" y="3383628"/>
            <a:ext cx="5612337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altLang="pt-BR" dirty="0">
                <a:solidFill>
                  <a:schemeClr val="bg1"/>
                </a:solidFill>
                <a:latin typeface="Calibri" pitchFamily="34" charset="0"/>
              </a:rPr>
              <a:t>569 Municípios contemplados;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pt-BR" altLang="pt-BR" dirty="0">
              <a:solidFill>
                <a:schemeClr val="bg1"/>
              </a:solidFill>
              <a:latin typeface="Calibri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altLang="pt-BR" dirty="0">
                <a:solidFill>
                  <a:schemeClr val="bg1"/>
                </a:solidFill>
                <a:latin typeface="Calibri" pitchFamily="34" charset="0"/>
              </a:rPr>
              <a:t>Mais de 23mil itens entregues aos Municípios;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pt-BR" altLang="pt-BR" dirty="0">
              <a:solidFill>
                <a:schemeClr val="bg1"/>
              </a:solidFill>
              <a:latin typeface="Calibri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altLang="pt-BR" dirty="0">
                <a:solidFill>
                  <a:schemeClr val="bg1"/>
                </a:solidFill>
                <a:latin typeface="Calibri" pitchFamily="34" charset="0"/>
              </a:rPr>
              <a:t>23 Assentamentos contemplados (ITESP);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pt-BR" altLang="pt-BR" dirty="0">
              <a:solidFill>
                <a:schemeClr val="bg1"/>
              </a:solidFill>
              <a:latin typeface="Calibri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altLang="pt-BR" b="1" dirty="0">
                <a:solidFill>
                  <a:schemeClr val="bg1"/>
                </a:solidFill>
                <a:latin typeface="Calibri" pitchFamily="34" charset="0"/>
              </a:rPr>
              <a:t>Valor total de R$ 2,4 milhões </a:t>
            </a:r>
          </a:p>
          <a:p>
            <a:pPr marL="342900" indent="-342900" algn="ctr">
              <a:buFont typeface="Arial" panose="020B0604020202020204" pitchFamily="34" charset="0"/>
              <a:buChar char="•"/>
              <a:defRPr/>
            </a:pPr>
            <a:endParaRPr lang="pt-BR" altLang="pt-BR" sz="2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5C059EC1-E34E-2601-5E83-3EE595A88411}"/>
              </a:ext>
            </a:extLst>
          </p:cNvPr>
          <p:cNvSpPr/>
          <p:nvPr/>
        </p:nvSpPr>
        <p:spPr>
          <a:xfrm>
            <a:off x="795" y="1765578"/>
            <a:ext cx="6948827" cy="781853"/>
          </a:xfrm>
          <a:prstGeom prst="rect">
            <a:avLst/>
          </a:prstGeom>
          <a:gradFill flip="none" rotWithShape="1">
            <a:gsLst>
              <a:gs pos="0">
                <a:srgbClr val="BD4D02">
                  <a:shade val="30000"/>
                  <a:satMod val="115000"/>
                </a:srgbClr>
              </a:gs>
              <a:gs pos="50000">
                <a:srgbClr val="BD4D02">
                  <a:shade val="67500"/>
                  <a:satMod val="115000"/>
                </a:srgbClr>
              </a:gs>
              <a:gs pos="100000">
                <a:srgbClr val="BD4D02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pt-BR" dirty="0">
              <a:solidFill>
                <a:schemeClr val="tx1"/>
              </a:solidFill>
              <a:latin typeface="DM Sans"/>
              <a:ea typeface="DM Sans"/>
              <a:cs typeface="DM Sans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6B0B8C6-2E30-01FE-9770-46E5141D28AC}"/>
              </a:ext>
            </a:extLst>
          </p:cNvPr>
          <p:cNvSpPr/>
          <p:nvPr/>
        </p:nvSpPr>
        <p:spPr>
          <a:xfrm>
            <a:off x="238236" y="1941060"/>
            <a:ext cx="654367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altLang="pt-BR" sz="2200" b="1" dirty="0">
                <a:solidFill>
                  <a:schemeClr val="bg1"/>
                </a:solidFill>
                <a:latin typeface="Calibri" pitchFamily="34" charset="0"/>
              </a:rPr>
              <a:t>EQUIPANDO OS MUNICÍPIOS COM KIT ESTIAGEM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5C02432-F104-3A07-454D-6D24FDE014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137" y="345833"/>
            <a:ext cx="891527" cy="766905"/>
          </a:xfrm>
          <a:prstGeom prst="rect">
            <a:avLst/>
          </a:prstGeom>
        </p:spPr>
      </p:pic>
      <p:pic>
        <p:nvPicPr>
          <p:cNvPr id="4098" name="Picture 2" descr="Governo de SP entrega kits inéditos a produtores rurais como estratégia de  combate a incêndios - Agência SP">
            <a:extLst>
              <a:ext uri="{FF2B5EF4-FFF2-40B4-BE49-F238E27FC236}">
                <a16:creationId xmlns:a16="http://schemas.microsoft.com/office/drawing/2014/main" id="{156ECB85-7764-B595-1539-33A5A6D02B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622" y="2722913"/>
            <a:ext cx="5754724" cy="3838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8AF6AA5-2AE5-1A10-35A8-50475740D47C}"/>
              </a:ext>
            </a:extLst>
          </p:cNvPr>
          <p:cNvSpPr txBox="1"/>
          <p:nvPr/>
        </p:nvSpPr>
        <p:spPr>
          <a:xfrm>
            <a:off x="7872874" y="285928"/>
            <a:ext cx="378572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5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DIVISÃO DE RESPOSTA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5439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tângulo 34"/>
          <p:cNvSpPr/>
          <p:nvPr/>
        </p:nvSpPr>
        <p:spPr>
          <a:xfrm>
            <a:off x="794" y="1524000"/>
            <a:ext cx="12192000" cy="5334000"/>
          </a:xfrm>
          <a:prstGeom prst="rect">
            <a:avLst/>
          </a:prstGeom>
          <a:gradFill flip="none" rotWithShape="1">
            <a:gsLst>
              <a:gs pos="0">
                <a:srgbClr val="35455A">
                  <a:shade val="30000"/>
                  <a:satMod val="115000"/>
                </a:srgbClr>
              </a:gs>
              <a:gs pos="50000">
                <a:srgbClr val="35455A">
                  <a:shade val="67500"/>
                  <a:satMod val="115000"/>
                </a:srgbClr>
              </a:gs>
              <a:gs pos="100000">
                <a:srgbClr val="35455A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pt-BR" dirty="0">
              <a:solidFill>
                <a:schemeClr val="bg1"/>
              </a:solidFill>
              <a:ea typeface="Karla"/>
              <a:cs typeface="Karla"/>
              <a:sym typeface="Karla"/>
            </a:endParaRPr>
          </a:p>
        </p:txBody>
      </p:sp>
      <p:sp>
        <p:nvSpPr>
          <p:cNvPr id="44" name="Retângulo 43"/>
          <p:cNvSpPr/>
          <p:nvPr/>
        </p:nvSpPr>
        <p:spPr>
          <a:xfrm>
            <a:off x="794" y="0"/>
            <a:ext cx="12192000" cy="140278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pt-BR" dirty="0">
              <a:solidFill>
                <a:schemeClr val="tx1"/>
              </a:solidFill>
              <a:latin typeface="DM Sans"/>
              <a:ea typeface="DM Sans"/>
              <a:cs typeface="DM Sans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7C7ED4AB-D624-63B2-E543-9EEEE9B05ED4}"/>
              </a:ext>
            </a:extLst>
          </p:cNvPr>
          <p:cNvSpPr txBox="1"/>
          <p:nvPr/>
        </p:nvSpPr>
        <p:spPr>
          <a:xfrm>
            <a:off x="159530" y="310112"/>
            <a:ext cx="5773973" cy="70588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SITUAÇÃO DE ANORMALIDADE</a:t>
            </a:r>
          </a:p>
        </p:txBody>
      </p:sp>
      <p:grpSp>
        <p:nvGrpSpPr>
          <p:cNvPr id="30" name="Agrupar 29"/>
          <p:cNvGrpSpPr/>
          <p:nvPr/>
        </p:nvGrpSpPr>
        <p:grpSpPr>
          <a:xfrm>
            <a:off x="795" y="2708325"/>
            <a:ext cx="7534275" cy="3839564"/>
            <a:chOff x="3085685" y="4047777"/>
            <a:chExt cx="3218341" cy="721213"/>
          </a:xfrm>
          <a:solidFill>
            <a:srgbClr val="1F4E79"/>
          </a:solidFill>
        </p:grpSpPr>
        <p:sp>
          <p:nvSpPr>
            <p:cNvPr id="33" name="Google Shape;9136;p50"/>
            <p:cNvSpPr/>
            <p:nvPr/>
          </p:nvSpPr>
          <p:spPr>
            <a:xfrm rot="10800000">
              <a:off x="3085685" y="4047777"/>
              <a:ext cx="2968262" cy="721213"/>
            </a:xfrm>
            <a:prstGeom prst="rect">
              <a:avLst/>
            </a:pr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cxnSp>
          <p:nvCxnSpPr>
            <p:cNvPr id="34" name="Google Shape;9137;p50"/>
            <p:cNvCxnSpPr>
              <a:stCxn id="33" idx="1"/>
            </p:cNvCxnSpPr>
            <p:nvPr/>
          </p:nvCxnSpPr>
          <p:spPr>
            <a:xfrm>
              <a:off x="6053946" y="4408383"/>
              <a:ext cx="250080" cy="923"/>
            </a:xfrm>
            <a:prstGeom prst="straightConnector1">
              <a:avLst/>
            </a:prstGeom>
            <a:grpFill/>
            <a:ln w="9525" cap="flat" cmpd="sng">
              <a:solidFill>
                <a:srgbClr val="869FB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1" name="CaixaDeTexto 1"/>
          <p:cNvSpPr txBox="1">
            <a:spLocks noChangeArrowheads="1"/>
          </p:cNvSpPr>
          <p:nvPr/>
        </p:nvSpPr>
        <p:spPr bwMode="auto">
          <a:xfrm>
            <a:off x="159529" y="2854252"/>
            <a:ext cx="6528792" cy="289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altLang="pt-BR" dirty="0">
                <a:solidFill>
                  <a:schemeClr val="bg1"/>
                </a:solidFill>
                <a:latin typeface="Calibri" pitchFamily="34" charset="0"/>
              </a:rPr>
              <a:t>Orientação enviada por e-mail aos municípios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pt-BR" altLang="pt-BR" dirty="0">
              <a:solidFill>
                <a:schemeClr val="bg1"/>
              </a:solidFill>
              <a:latin typeface="Calibri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altLang="pt-BR" dirty="0">
                <a:solidFill>
                  <a:schemeClr val="bg1"/>
                </a:solidFill>
                <a:latin typeface="Calibri" pitchFamily="34" charset="0"/>
              </a:rPr>
              <a:t>Apoio técnico no processo de homologação estadual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pt-BR" altLang="pt-BR" dirty="0">
              <a:solidFill>
                <a:schemeClr val="bg1"/>
              </a:solidFill>
              <a:latin typeface="Calibri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altLang="pt-BR" dirty="0">
                <a:solidFill>
                  <a:schemeClr val="bg1"/>
                </a:solidFill>
                <a:latin typeface="Calibri" pitchFamily="34" charset="0"/>
              </a:rPr>
              <a:t>Apoio técnico na solicitação do reconhecimento federal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pt-BR" altLang="pt-BR" dirty="0">
              <a:solidFill>
                <a:schemeClr val="bg1"/>
              </a:solidFill>
              <a:latin typeface="Calibri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altLang="pt-BR" dirty="0">
                <a:solidFill>
                  <a:schemeClr val="bg1"/>
                </a:solidFill>
                <a:latin typeface="Calibri" pitchFamily="34" charset="0"/>
              </a:rPr>
              <a:t>Apoio técnico para a solicitação de recurso federal para ações de assistência, restabelecimento e reconstrução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pt-BR" altLang="pt-BR" dirty="0">
              <a:solidFill>
                <a:schemeClr val="bg1"/>
              </a:solidFill>
              <a:latin typeface="Calibri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altLang="pt-BR" dirty="0">
                <a:solidFill>
                  <a:schemeClr val="bg1"/>
                </a:solidFill>
                <a:latin typeface="Calibri" pitchFamily="34" charset="0"/>
              </a:rPr>
              <a:t>Fornecimento do </a:t>
            </a:r>
            <a:r>
              <a:rPr lang="pt-BR" altLang="pt-BR" sz="2000" dirty="0">
                <a:solidFill>
                  <a:schemeClr val="bg1"/>
                </a:solidFill>
                <a:latin typeface="Calibri" pitchFamily="34" charset="0"/>
              </a:rPr>
              <a:t>KIT DE RESILIÊNCIA HÍDRICA</a:t>
            </a:r>
            <a:r>
              <a:rPr lang="pt-BR" altLang="pt-BR" dirty="0">
                <a:solidFill>
                  <a:schemeClr val="bg1"/>
                </a:solidFill>
                <a:latin typeface="Calibri" pitchFamily="34" charset="0"/>
              </a:rPr>
              <a:t>: Cisterna flexível, água potável e recurso emergencial para a contratação de caminhão pipa.</a:t>
            </a:r>
          </a:p>
          <a:p>
            <a:pPr marL="342900" indent="-342900" algn="ctr">
              <a:buFont typeface="Arial" panose="020B0604020202020204" pitchFamily="34" charset="0"/>
              <a:buChar char="•"/>
              <a:defRPr/>
            </a:pPr>
            <a:endParaRPr lang="pt-BR" altLang="pt-BR" sz="2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7" name="Retângulo 36"/>
          <p:cNvSpPr/>
          <p:nvPr/>
        </p:nvSpPr>
        <p:spPr>
          <a:xfrm>
            <a:off x="795" y="1765578"/>
            <a:ext cx="6948827" cy="781853"/>
          </a:xfrm>
          <a:prstGeom prst="rect">
            <a:avLst/>
          </a:prstGeom>
          <a:gradFill flip="none" rotWithShape="1">
            <a:gsLst>
              <a:gs pos="0">
                <a:srgbClr val="BD4D02">
                  <a:shade val="30000"/>
                  <a:satMod val="115000"/>
                </a:srgbClr>
              </a:gs>
              <a:gs pos="50000">
                <a:srgbClr val="BD4D02">
                  <a:shade val="67500"/>
                  <a:satMod val="115000"/>
                </a:srgbClr>
              </a:gs>
              <a:gs pos="100000">
                <a:srgbClr val="BD4D02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pt-BR" dirty="0">
              <a:solidFill>
                <a:schemeClr val="tx1"/>
              </a:solidFill>
              <a:latin typeface="DM Sans"/>
              <a:ea typeface="DM Sans"/>
              <a:cs typeface="DM Sans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238236" y="1941060"/>
            <a:ext cx="654367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altLang="pt-BR" sz="2200" dirty="0">
                <a:solidFill>
                  <a:schemeClr val="bg1"/>
                </a:solidFill>
                <a:latin typeface="Calibri" pitchFamily="34" charset="0"/>
              </a:rPr>
              <a:t>AUXÍLIO AOS MUNICÍPIOS NA DECRETAÇÃO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22CABB5-2BCA-972B-A936-8BF07D78FA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5102" y="1765578"/>
            <a:ext cx="4646823" cy="278015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935D2E39-11C1-E826-1BAE-234BAD2E2B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5102" y="4446336"/>
            <a:ext cx="4646823" cy="2033772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874A70AC-F940-E894-3227-2438B0B086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137" y="345833"/>
            <a:ext cx="891527" cy="76690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8065E08-C117-086A-D827-2A0D35CBA878}"/>
              </a:ext>
            </a:extLst>
          </p:cNvPr>
          <p:cNvSpPr txBox="1"/>
          <p:nvPr/>
        </p:nvSpPr>
        <p:spPr>
          <a:xfrm>
            <a:off x="7872874" y="285928"/>
            <a:ext cx="378572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5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DIVISÃO DE RESPOSTA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930812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46C2C-73B3-3334-D15D-61162DBE6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tângulo 53">
            <a:extLst>
              <a:ext uri="{FF2B5EF4-FFF2-40B4-BE49-F238E27FC236}">
                <a16:creationId xmlns:a16="http://schemas.microsoft.com/office/drawing/2014/main" id="{196518EB-8DF7-3943-5E73-4FCB7455AB51}"/>
              </a:ext>
            </a:extLst>
          </p:cNvPr>
          <p:cNvSpPr/>
          <p:nvPr/>
        </p:nvSpPr>
        <p:spPr>
          <a:xfrm>
            <a:off x="794" y="1669560"/>
            <a:ext cx="12192000" cy="5188440"/>
          </a:xfrm>
          <a:prstGeom prst="rect">
            <a:avLst/>
          </a:prstGeom>
          <a:gradFill flip="none" rotWithShape="1">
            <a:gsLst>
              <a:gs pos="0">
                <a:srgbClr val="35455A">
                  <a:shade val="30000"/>
                  <a:satMod val="115000"/>
                </a:srgbClr>
              </a:gs>
              <a:gs pos="50000">
                <a:srgbClr val="35455A">
                  <a:shade val="67500"/>
                  <a:satMod val="115000"/>
                </a:srgbClr>
              </a:gs>
              <a:gs pos="100000">
                <a:srgbClr val="35455A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973D388F-825F-2D2C-0B3C-5A98DA3A8353}"/>
              </a:ext>
            </a:extLst>
          </p:cNvPr>
          <p:cNvSpPr/>
          <p:nvPr/>
        </p:nvSpPr>
        <p:spPr>
          <a:xfrm>
            <a:off x="794" y="0"/>
            <a:ext cx="12192000" cy="140278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pt-BR" dirty="0">
              <a:solidFill>
                <a:schemeClr val="tx1"/>
              </a:solidFill>
              <a:latin typeface="DM Sans"/>
              <a:ea typeface="DM Sans"/>
              <a:cs typeface="DM Sans"/>
            </a:endParaRPr>
          </a:p>
        </p:txBody>
      </p:sp>
      <p:sp>
        <p:nvSpPr>
          <p:cNvPr id="68" name="Retângulo 67">
            <a:extLst>
              <a:ext uri="{FF2B5EF4-FFF2-40B4-BE49-F238E27FC236}">
                <a16:creationId xmlns:a16="http://schemas.microsoft.com/office/drawing/2014/main" id="{A2DAD20B-27F3-151A-C45D-89C65ED853F7}"/>
              </a:ext>
            </a:extLst>
          </p:cNvPr>
          <p:cNvSpPr/>
          <p:nvPr/>
        </p:nvSpPr>
        <p:spPr>
          <a:xfrm>
            <a:off x="794" y="1765578"/>
            <a:ext cx="6696075" cy="645136"/>
          </a:xfrm>
          <a:prstGeom prst="rect">
            <a:avLst/>
          </a:prstGeom>
          <a:gradFill flip="none" rotWithShape="1">
            <a:gsLst>
              <a:gs pos="0">
                <a:srgbClr val="BD4D02">
                  <a:shade val="30000"/>
                  <a:satMod val="115000"/>
                </a:srgbClr>
              </a:gs>
              <a:gs pos="50000">
                <a:srgbClr val="BD4D02">
                  <a:shade val="67500"/>
                  <a:satMod val="115000"/>
                </a:srgbClr>
              </a:gs>
              <a:gs pos="100000">
                <a:srgbClr val="BD4D02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pt-BR" dirty="0">
              <a:solidFill>
                <a:schemeClr val="tx1"/>
              </a:solidFill>
              <a:latin typeface="DM Sans"/>
              <a:ea typeface="DM Sans"/>
              <a:cs typeface="DM Sans"/>
            </a:endParaRPr>
          </a:p>
        </p:txBody>
      </p:sp>
      <p:sp>
        <p:nvSpPr>
          <p:cNvPr id="69" name="CaixaDeTexto 1">
            <a:extLst>
              <a:ext uri="{FF2B5EF4-FFF2-40B4-BE49-F238E27FC236}">
                <a16:creationId xmlns:a16="http://schemas.microsoft.com/office/drawing/2014/main" id="{1BCBF087-5950-4B7F-735E-B52C37524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3986" y="1806035"/>
            <a:ext cx="67708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r>
              <a:rPr lang="pt-BR" altLang="pt-BR" sz="2400" b="1" dirty="0">
                <a:solidFill>
                  <a:schemeClr val="bg1"/>
                </a:solidFill>
                <a:latin typeface="Calibri" pitchFamily="34" charset="0"/>
              </a:rPr>
              <a:t>Contrato para compra de Retardantes</a:t>
            </a:r>
          </a:p>
        </p:txBody>
      </p:sp>
      <p:cxnSp>
        <p:nvCxnSpPr>
          <p:cNvPr id="233" name="Google Shape;384;p30">
            <a:extLst>
              <a:ext uri="{FF2B5EF4-FFF2-40B4-BE49-F238E27FC236}">
                <a16:creationId xmlns:a16="http://schemas.microsoft.com/office/drawing/2014/main" id="{F98D286E-365C-456C-C4CA-4B7C734607DE}"/>
              </a:ext>
            </a:extLst>
          </p:cNvPr>
          <p:cNvCxnSpPr/>
          <p:nvPr/>
        </p:nvCxnSpPr>
        <p:spPr>
          <a:xfrm>
            <a:off x="-4342882" y="4724390"/>
            <a:ext cx="0" cy="607521"/>
          </a:xfrm>
          <a:prstGeom prst="straightConnector1">
            <a:avLst/>
          </a:prstGeom>
          <a:noFill/>
          <a:ln w="19050" cap="flat" cmpd="sng">
            <a:solidFill>
              <a:schemeClr val="bg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50" name="Google Shape;9136;p50">
            <a:extLst>
              <a:ext uri="{FF2B5EF4-FFF2-40B4-BE49-F238E27FC236}">
                <a16:creationId xmlns:a16="http://schemas.microsoft.com/office/drawing/2014/main" id="{473B2738-0008-2544-DB0E-0A39B3928084}"/>
              </a:ext>
            </a:extLst>
          </p:cNvPr>
          <p:cNvSpPr/>
          <p:nvPr/>
        </p:nvSpPr>
        <p:spPr>
          <a:xfrm>
            <a:off x="795" y="2677489"/>
            <a:ext cx="4880017" cy="3870399"/>
          </a:xfrm>
          <a:prstGeom prst="rect">
            <a:avLst/>
          </a:prstGeom>
          <a:solidFill>
            <a:srgbClr val="1F4E79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Segoe UI" panose="020B0502040204020203" pitchFamily="34" charset="0"/>
              </a:rPr>
              <a:t>A Operação Estiagem contará com a aquisição de retardante químico, ampliando a capacidade de resposta aérea e fortalecendo as ações de combate e contenção de incêndios florestais.</a:t>
            </a:r>
          </a:p>
          <a:p>
            <a:endParaRPr sz="2000" dirty="0">
              <a:solidFill>
                <a:schemeClr val="bg1"/>
              </a:solidFill>
            </a:endParaRPr>
          </a:p>
        </p:txBody>
      </p:sp>
      <p:sp>
        <p:nvSpPr>
          <p:cNvPr id="253" name="CaixaDeTexto 252">
            <a:extLst>
              <a:ext uri="{FF2B5EF4-FFF2-40B4-BE49-F238E27FC236}">
                <a16:creationId xmlns:a16="http://schemas.microsoft.com/office/drawing/2014/main" id="{C5A2A3CC-3B98-C22B-90AC-16A0B0EAB0DD}"/>
              </a:ext>
            </a:extLst>
          </p:cNvPr>
          <p:cNvSpPr txBox="1"/>
          <p:nvPr/>
        </p:nvSpPr>
        <p:spPr>
          <a:xfrm>
            <a:off x="159530" y="310112"/>
            <a:ext cx="5773973" cy="7058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INOVAÇÃO</a:t>
            </a:r>
          </a:p>
        </p:txBody>
      </p:sp>
      <p:pic>
        <p:nvPicPr>
          <p:cNvPr id="7" name="Vídeo do WhatsApp de 2025-05-25 à(s) 09.47.23_e390cc97">
            <a:hlinkClick r:id="" action="ppaction://media"/>
            <a:extLst>
              <a:ext uri="{FF2B5EF4-FFF2-40B4-BE49-F238E27FC236}">
                <a16:creationId xmlns:a16="http://schemas.microsoft.com/office/drawing/2014/main" id="{C211A12B-D05C-FCDC-BA08-CF27714EB2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93632" y="2813965"/>
            <a:ext cx="5426577" cy="3071647"/>
          </a:xfrm>
          <a:prstGeom prst="roundRect">
            <a:avLst/>
          </a:prstGeom>
          <a:effectLst>
            <a:outerShdw blurRad="139700" dist="1524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DA8A797B-565B-359B-F520-7FF8D90C9A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137" y="345833"/>
            <a:ext cx="891527" cy="766905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642AF0C8-5C61-CE47-CF74-3D852EDC66B3}"/>
              </a:ext>
            </a:extLst>
          </p:cNvPr>
          <p:cNvGrpSpPr/>
          <p:nvPr/>
        </p:nvGrpSpPr>
        <p:grpSpPr>
          <a:xfrm>
            <a:off x="8297070" y="1669561"/>
            <a:ext cx="3895725" cy="5188440"/>
            <a:chOff x="7132319" y="1260023"/>
            <a:chExt cx="5063869" cy="5631543"/>
          </a:xfrm>
        </p:grpSpPr>
        <p:pic>
          <p:nvPicPr>
            <p:cNvPr id="4" name="Imagem 3" descr="Imagem digital fictícia de personagem de desenho animado&#10;&#10;O conteúdo gerado por IA pode estar incorreto.">
              <a:extLst>
                <a:ext uri="{FF2B5EF4-FFF2-40B4-BE49-F238E27FC236}">
                  <a16:creationId xmlns:a16="http://schemas.microsoft.com/office/drawing/2014/main" id="{5349D4D3-BA2A-996C-4160-62DD0C50A7A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r="59072"/>
            <a:stretch/>
          </p:blipFill>
          <p:spPr>
            <a:xfrm flipH="1">
              <a:off x="8738884" y="1260023"/>
              <a:ext cx="3457304" cy="5631543"/>
            </a:xfrm>
            <a:prstGeom prst="rect">
              <a:avLst/>
            </a:prstGeom>
          </p:spPr>
        </p:pic>
        <p:pic>
          <p:nvPicPr>
            <p:cNvPr id="6" name="Imagem 5" descr="Imagem digital fictícia de personagem de desenho animado&#10;&#10;O conteúdo gerado por IA pode estar incorreto.">
              <a:extLst>
                <a:ext uri="{FF2B5EF4-FFF2-40B4-BE49-F238E27FC236}">
                  <a16:creationId xmlns:a16="http://schemas.microsoft.com/office/drawing/2014/main" id="{E72E612E-0CA9-9A98-4D11-591759E62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2000"/>
            </a:blip>
            <a:srcRect l="40712" t="47736" r="40269" b="39326"/>
            <a:stretch/>
          </p:blipFill>
          <p:spPr>
            <a:xfrm flipH="1">
              <a:off x="7132319" y="3945011"/>
              <a:ext cx="1606566" cy="728589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8" name="CaixaDeTexto 7">
            <a:extLst>
              <a:ext uri="{FF2B5EF4-FFF2-40B4-BE49-F238E27FC236}">
                <a16:creationId xmlns:a16="http://schemas.microsoft.com/office/drawing/2014/main" id="{DA2A41A5-C7E5-650F-601D-DBF7029ACE89}"/>
              </a:ext>
            </a:extLst>
          </p:cNvPr>
          <p:cNvSpPr txBox="1"/>
          <p:nvPr/>
        </p:nvSpPr>
        <p:spPr>
          <a:xfrm>
            <a:off x="7872874" y="285928"/>
            <a:ext cx="378572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5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DIVISÃO DE RESPOSTA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85238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4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F0039-1FFE-53EA-C1B8-BAE611752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tângulo 53">
            <a:extLst>
              <a:ext uri="{FF2B5EF4-FFF2-40B4-BE49-F238E27FC236}">
                <a16:creationId xmlns:a16="http://schemas.microsoft.com/office/drawing/2014/main" id="{F201AE88-AA44-BAAC-F87D-34E67842A8E6}"/>
              </a:ext>
            </a:extLst>
          </p:cNvPr>
          <p:cNvSpPr/>
          <p:nvPr/>
        </p:nvSpPr>
        <p:spPr>
          <a:xfrm>
            <a:off x="794" y="1669560"/>
            <a:ext cx="12192000" cy="5188440"/>
          </a:xfrm>
          <a:prstGeom prst="rect">
            <a:avLst/>
          </a:prstGeom>
          <a:gradFill flip="none" rotWithShape="1">
            <a:gsLst>
              <a:gs pos="0">
                <a:srgbClr val="35455A">
                  <a:shade val="30000"/>
                  <a:satMod val="115000"/>
                </a:srgbClr>
              </a:gs>
              <a:gs pos="50000">
                <a:srgbClr val="35455A">
                  <a:shade val="67500"/>
                  <a:satMod val="115000"/>
                </a:srgbClr>
              </a:gs>
              <a:gs pos="100000">
                <a:srgbClr val="35455A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010A0B59-2AF2-6C94-8E75-32423A4D2C5A}"/>
              </a:ext>
            </a:extLst>
          </p:cNvPr>
          <p:cNvSpPr/>
          <p:nvPr/>
        </p:nvSpPr>
        <p:spPr>
          <a:xfrm>
            <a:off x="794" y="0"/>
            <a:ext cx="12192000" cy="140278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pt-BR" dirty="0">
              <a:solidFill>
                <a:schemeClr val="tx1"/>
              </a:solidFill>
              <a:latin typeface="DM Sans"/>
              <a:ea typeface="DM Sans"/>
              <a:cs typeface="DM Sans"/>
            </a:endParaRPr>
          </a:p>
        </p:txBody>
      </p:sp>
      <p:sp>
        <p:nvSpPr>
          <p:cNvPr id="68" name="Retângulo 67">
            <a:extLst>
              <a:ext uri="{FF2B5EF4-FFF2-40B4-BE49-F238E27FC236}">
                <a16:creationId xmlns:a16="http://schemas.microsoft.com/office/drawing/2014/main" id="{739C82A9-A312-5126-E07B-D71FD0489C89}"/>
              </a:ext>
            </a:extLst>
          </p:cNvPr>
          <p:cNvSpPr/>
          <p:nvPr/>
        </p:nvSpPr>
        <p:spPr>
          <a:xfrm>
            <a:off x="794" y="1765579"/>
            <a:ext cx="6858001" cy="510897"/>
          </a:xfrm>
          <a:prstGeom prst="rect">
            <a:avLst/>
          </a:prstGeom>
          <a:gradFill flip="none" rotWithShape="1">
            <a:gsLst>
              <a:gs pos="0">
                <a:srgbClr val="BD4D02">
                  <a:shade val="30000"/>
                  <a:satMod val="115000"/>
                </a:srgbClr>
              </a:gs>
              <a:gs pos="50000">
                <a:srgbClr val="BD4D02">
                  <a:shade val="67500"/>
                  <a:satMod val="115000"/>
                </a:srgbClr>
              </a:gs>
              <a:gs pos="100000">
                <a:srgbClr val="BD4D02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pt-BR" dirty="0">
              <a:solidFill>
                <a:schemeClr val="tx1"/>
              </a:solidFill>
              <a:latin typeface="DM Sans"/>
              <a:ea typeface="DM Sans"/>
              <a:cs typeface="DM Sans"/>
            </a:endParaRPr>
          </a:p>
        </p:txBody>
      </p:sp>
      <p:sp>
        <p:nvSpPr>
          <p:cNvPr id="69" name="CaixaDeTexto 1">
            <a:extLst>
              <a:ext uri="{FF2B5EF4-FFF2-40B4-BE49-F238E27FC236}">
                <a16:creationId xmlns:a16="http://schemas.microsoft.com/office/drawing/2014/main" id="{53DED703-2081-DAC0-0F24-9FFFFA5461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3987" y="1806035"/>
            <a:ext cx="70185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r>
              <a:rPr lang="pt-BR" altLang="pt-BR" sz="2400" b="1" dirty="0">
                <a:solidFill>
                  <a:schemeClr val="bg1"/>
                </a:solidFill>
                <a:latin typeface="Calibri" pitchFamily="34" charset="0"/>
              </a:rPr>
              <a:t>REDUÇÃO DO TEMPO RESPOSTA</a:t>
            </a:r>
          </a:p>
        </p:txBody>
      </p:sp>
      <p:cxnSp>
        <p:nvCxnSpPr>
          <p:cNvPr id="233" name="Google Shape;384;p30">
            <a:extLst>
              <a:ext uri="{FF2B5EF4-FFF2-40B4-BE49-F238E27FC236}">
                <a16:creationId xmlns:a16="http://schemas.microsoft.com/office/drawing/2014/main" id="{21B3E65D-7958-426B-2A40-8768122DF1D5}"/>
              </a:ext>
            </a:extLst>
          </p:cNvPr>
          <p:cNvCxnSpPr/>
          <p:nvPr/>
        </p:nvCxnSpPr>
        <p:spPr>
          <a:xfrm>
            <a:off x="-4342882" y="4724390"/>
            <a:ext cx="0" cy="607521"/>
          </a:xfrm>
          <a:prstGeom prst="straightConnector1">
            <a:avLst/>
          </a:prstGeom>
          <a:noFill/>
          <a:ln w="19050" cap="flat" cmpd="sng">
            <a:solidFill>
              <a:schemeClr val="bg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50" name="Google Shape;9136;p50">
            <a:extLst>
              <a:ext uri="{FF2B5EF4-FFF2-40B4-BE49-F238E27FC236}">
                <a16:creationId xmlns:a16="http://schemas.microsoft.com/office/drawing/2014/main" id="{994A73F2-62C2-8EAB-4348-739514EA4DE4}"/>
              </a:ext>
            </a:extLst>
          </p:cNvPr>
          <p:cNvSpPr/>
          <p:nvPr/>
        </p:nvSpPr>
        <p:spPr>
          <a:xfrm>
            <a:off x="795" y="2543251"/>
            <a:ext cx="6857998" cy="4004638"/>
          </a:xfrm>
          <a:prstGeom prst="rect">
            <a:avLst/>
          </a:prstGeom>
          <a:solidFill>
            <a:srgbClr val="1F4E79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1" fontAlgn="t">
              <a:lnSpc>
                <a:spcPct val="200000"/>
              </a:lnSpc>
            </a:pPr>
            <a:r>
              <a:rPr lang="pt-BR" sz="2000" b="1" dirty="0">
                <a:solidFill>
                  <a:schemeClr val="bg1"/>
                </a:solidFill>
              </a:rPr>
              <a:t>PAINEL DE INTELIGÊNCIA SP SEM FOGO COM I.A.</a:t>
            </a:r>
            <a:br>
              <a:rPr lang="pt-BR" sz="2000" b="1" dirty="0">
                <a:solidFill>
                  <a:schemeClr val="bg1"/>
                </a:solidFill>
              </a:rPr>
            </a:br>
            <a:r>
              <a:rPr lang="pt-BR" sz="2000" b="1" dirty="0">
                <a:solidFill>
                  <a:schemeClr val="bg1"/>
                </a:solidFill>
              </a:rPr>
              <a:t>PARCERIA COM WAZE</a:t>
            </a:r>
            <a:br>
              <a:rPr lang="pt-BR" sz="2000" b="1" dirty="0">
                <a:solidFill>
                  <a:schemeClr val="bg1"/>
                </a:solidFill>
              </a:rPr>
            </a:br>
            <a:r>
              <a:rPr lang="pt-BR" sz="2000" b="1" dirty="0">
                <a:solidFill>
                  <a:schemeClr val="bg1"/>
                </a:solidFill>
              </a:rPr>
              <a:t>INTEGRAÇÃO DE REDE DE MONITORAMENTO</a:t>
            </a:r>
          </a:p>
          <a:p>
            <a:pPr lvl="1" fontAlgn="t">
              <a:lnSpc>
                <a:spcPct val="200000"/>
              </a:lnSpc>
            </a:pPr>
            <a:r>
              <a:rPr lang="pt-BR" sz="2000" b="1" dirty="0">
                <a:solidFill>
                  <a:schemeClr val="bg1"/>
                </a:solidFill>
              </a:rPr>
              <a:t>AMPLIAÇÃO DO CONTRATO DE AERONAVES DE COMBATE</a:t>
            </a:r>
            <a:endParaRPr lang="pt-BR" sz="2000" dirty="0">
              <a:solidFill>
                <a:schemeClr val="bg1"/>
              </a:solidFill>
            </a:endParaRPr>
          </a:p>
        </p:txBody>
      </p:sp>
      <p:sp>
        <p:nvSpPr>
          <p:cNvPr id="253" name="CaixaDeTexto 252">
            <a:extLst>
              <a:ext uri="{FF2B5EF4-FFF2-40B4-BE49-F238E27FC236}">
                <a16:creationId xmlns:a16="http://schemas.microsoft.com/office/drawing/2014/main" id="{8BB780DB-E1C4-DAB2-D8FA-1FF425BBD823}"/>
              </a:ext>
            </a:extLst>
          </p:cNvPr>
          <p:cNvSpPr txBox="1"/>
          <p:nvPr/>
        </p:nvSpPr>
        <p:spPr>
          <a:xfrm>
            <a:off x="159530" y="310112"/>
            <a:ext cx="5773973" cy="70588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INOVAÇÕES PARA OPERAÇÃO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 SEMPRE ALERTA – ESTIAGEM 2026</a:t>
            </a:r>
          </a:p>
        </p:txBody>
      </p:sp>
      <p:pic>
        <p:nvPicPr>
          <p:cNvPr id="1026" name="Picture 2" descr="Helicóptero da PM ajuda a combater incêndio com água de piscina em Prudente  | G1">
            <a:extLst>
              <a:ext uri="{FF2B5EF4-FFF2-40B4-BE49-F238E27FC236}">
                <a16:creationId xmlns:a16="http://schemas.microsoft.com/office/drawing/2014/main" id="{FAE1D15F-745F-3F69-067D-B09DA00713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520" y="1983982"/>
            <a:ext cx="2508673" cy="1409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overno de SP inicia testes com produto que apaga fogo 5 vezes mais rápido  que uso de água – Biblioteca Jurídica">
            <a:extLst>
              <a:ext uri="{FF2B5EF4-FFF2-40B4-BE49-F238E27FC236}">
                <a16:creationId xmlns:a16="http://schemas.microsoft.com/office/drawing/2014/main" id="{99B192C2-BBF9-BCDE-9CDE-AD1AD63D0F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0950" y="3626828"/>
            <a:ext cx="4330916" cy="2887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efesa Civil ajuda bombeiros a apagar fogo na região sudeste - Prefeitura  de São José dos Campos">
            <a:extLst>
              <a:ext uri="{FF2B5EF4-FFF2-40B4-BE49-F238E27FC236}">
                <a16:creationId xmlns:a16="http://schemas.microsoft.com/office/drawing/2014/main" id="{BC770568-17D3-C766-B475-EA62F8F5F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8918" y="1983982"/>
            <a:ext cx="2113656" cy="1409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FFD7964-71D1-3FDC-DEB9-683C3087D2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137" y="345833"/>
            <a:ext cx="891527" cy="76690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0067CC9-CDFA-DE2F-9208-5F6B20041669}"/>
              </a:ext>
            </a:extLst>
          </p:cNvPr>
          <p:cNvSpPr txBox="1"/>
          <p:nvPr/>
        </p:nvSpPr>
        <p:spPr>
          <a:xfrm>
            <a:off x="7828247" y="106037"/>
            <a:ext cx="3249891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5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DIVISÃO DE MONITORAMENTO E ALERTA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146882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tângulo 53"/>
          <p:cNvSpPr/>
          <p:nvPr/>
        </p:nvSpPr>
        <p:spPr>
          <a:xfrm>
            <a:off x="794" y="1669560"/>
            <a:ext cx="12192000" cy="5188440"/>
          </a:xfrm>
          <a:prstGeom prst="rect">
            <a:avLst/>
          </a:prstGeom>
          <a:gradFill flip="none" rotWithShape="1">
            <a:gsLst>
              <a:gs pos="0">
                <a:srgbClr val="35455A">
                  <a:shade val="30000"/>
                  <a:satMod val="115000"/>
                </a:srgbClr>
              </a:gs>
              <a:gs pos="50000">
                <a:srgbClr val="35455A">
                  <a:shade val="67500"/>
                  <a:satMod val="115000"/>
                </a:srgbClr>
              </a:gs>
              <a:gs pos="100000">
                <a:srgbClr val="35455A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etângulo 43"/>
          <p:cNvSpPr/>
          <p:nvPr/>
        </p:nvSpPr>
        <p:spPr>
          <a:xfrm>
            <a:off x="794" y="0"/>
            <a:ext cx="12192000" cy="140278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pt-BR" dirty="0">
              <a:solidFill>
                <a:schemeClr val="tx1"/>
              </a:solidFill>
              <a:latin typeface="DM Sans"/>
              <a:ea typeface="DM Sans"/>
              <a:cs typeface="DM Sans"/>
            </a:endParaRPr>
          </a:p>
        </p:txBody>
      </p:sp>
      <p:sp>
        <p:nvSpPr>
          <p:cNvPr id="68" name="Retângulo 67"/>
          <p:cNvSpPr/>
          <p:nvPr/>
        </p:nvSpPr>
        <p:spPr>
          <a:xfrm>
            <a:off x="795" y="1765578"/>
            <a:ext cx="8158579" cy="620670"/>
          </a:xfrm>
          <a:prstGeom prst="rect">
            <a:avLst/>
          </a:prstGeom>
          <a:gradFill flip="none" rotWithShape="1">
            <a:gsLst>
              <a:gs pos="0">
                <a:srgbClr val="BD4D02">
                  <a:shade val="30000"/>
                  <a:satMod val="115000"/>
                </a:srgbClr>
              </a:gs>
              <a:gs pos="50000">
                <a:srgbClr val="BD4D02">
                  <a:shade val="67500"/>
                  <a:satMod val="115000"/>
                </a:srgbClr>
              </a:gs>
              <a:gs pos="100000">
                <a:srgbClr val="BD4D02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pt-BR" dirty="0">
              <a:solidFill>
                <a:schemeClr val="tx1"/>
              </a:solidFill>
              <a:latin typeface="DM Sans"/>
              <a:ea typeface="DM Sans"/>
              <a:cs typeface="DM Sans"/>
            </a:endParaRPr>
          </a:p>
        </p:txBody>
      </p:sp>
      <p:sp>
        <p:nvSpPr>
          <p:cNvPr id="69" name="CaixaDeTexto 1"/>
          <p:cNvSpPr txBox="1">
            <a:spLocks noChangeArrowheads="1"/>
          </p:cNvSpPr>
          <p:nvPr/>
        </p:nvSpPr>
        <p:spPr bwMode="auto">
          <a:xfrm>
            <a:off x="-567006" y="1826524"/>
            <a:ext cx="9010464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1" algn="ctr">
              <a:defRPr/>
            </a:pPr>
            <a:r>
              <a:rPr lang="pt-BR" altLang="pt-BR" sz="2500" b="1" dirty="0">
                <a:solidFill>
                  <a:schemeClr val="bg1"/>
                </a:solidFill>
                <a:latin typeface="Calibri" pitchFamily="34" charset="0"/>
              </a:rPr>
              <a:t>PAINEL DE INTELIGÊNCIA SP SEM FOGO</a:t>
            </a:r>
          </a:p>
        </p:txBody>
      </p:sp>
      <p:cxnSp>
        <p:nvCxnSpPr>
          <p:cNvPr id="233" name="Google Shape;384;p30"/>
          <p:cNvCxnSpPr/>
          <p:nvPr/>
        </p:nvCxnSpPr>
        <p:spPr>
          <a:xfrm>
            <a:off x="-4342882" y="4724390"/>
            <a:ext cx="0" cy="607521"/>
          </a:xfrm>
          <a:prstGeom prst="straightConnector1">
            <a:avLst/>
          </a:prstGeom>
          <a:noFill/>
          <a:ln w="19050" cap="flat" cmpd="sng">
            <a:solidFill>
              <a:schemeClr val="bg2"/>
            </a:solidFill>
            <a:prstDash val="dot"/>
            <a:round/>
            <a:headEnd type="none" w="med" len="med"/>
            <a:tailEnd type="none" w="med" len="med"/>
          </a:ln>
        </p:spPr>
      </p:cxnSp>
      <p:grpSp>
        <p:nvGrpSpPr>
          <p:cNvPr id="249" name="Agrupar 248"/>
          <p:cNvGrpSpPr/>
          <p:nvPr/>
        </p:nvGrpSpPr>
        <p:grpSpPr>
          <a:xfrm>
            <a:off x="794" y="2522818"/>
            <a:ext cx="5041901" cy="4206456"/>
            <a:chOff x="3085685" y="4047777"/>
            <a:chExt cx="3218341" cy="721213"/>
          </a:xfrm>
          <a:solidFill>
            <a:srgbClr val="1F4E79"/>
          </a:solidFill>
        </p:grpSpPr>
        <p:sp>
          <p:nvSpPr>
            <p:cNvPr id="250" name="Google Shape;9136;p50"/>
            <p:cNvSpPr/>
            <p:nvPr/>
          </p:nvSpPr>
          <p:spPr>
            <a:xfrm rot="10800000">
              <a:off x="3085685" y="4047777"/>
              <a:ext cx="2968262" cy="721213"/>
            </a:xfrm>
            <a:prstGeom prst="rect">
              <a:avLst/>
            </a:pr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cxnSp>
          <p:nvCxnSpPr>
            <p:cNvPr id="251" name="Google Shape;9137;p50"/>
            <p:cNvCxnSpPr>
              <a:stCxn id="250" idx="1"/>
            </p:cNvCxnSpPr>
            <p:nvPr/>
          </p:nvCxnSpPr>
          <p:spPr>
            <a:xfrm>
              <a:off x="6053946" y="4408383"/>
              <a:ext cx="250080" cy="923"/>
            </a:xfrm>
            <a:prstGeom prst="straightConnector1">
              <a:avLst/>
            </a:prstGeom>
            <a:grpFill/>
            <a:ln w="9525" cap="flat" cmpd="sng">
              <a:solidFill>
                <a:srgbClr val="869FB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48" name="Retângulo 247"/>
          <p:cNvSpPr/>
          <p:nvPr/>
        </p:nvSpPr>
        <p:spPr>
          <a:xfrm>
            <a:off x="152378" y="2803463"/>
            <a:ext cx="434421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BR" sz="2000" dirty="0">
                <a:solidFill>
                  <a:schemeClr val="bg1"/>
                </a:solidFill>
              </a:rPr>
              <a:t>Conecta dados de diversos órgãos, garantindo informações consolidadas e atualizadas em um único ambiente. Essa modernização facilita análises estratégicas e agiliza a tomada de decisão.</a:t>
            </a:r>
          </a:p>
        </p:txBody>
      </p:sp>
      <p:sp>
        <p:nvSpPr>
          <p:cNvPr id="253" name="CaixaDeTexto 252">
            <a:extLst>
              <a:ext uri="{FF2B5EF4-FFF2-40B4-BE49-F238E27FC236}">
                <a16:creationId xmlns:a16="http://schemas.microsoft.com/office/drawing/2014/main" id="{7C7ED4AB-D624-63B2-E543-9EEEE9B05ED4}"/>
              </a:ext>
            </a:extLst>
          </p:cNvPr>
          <p:cNvSpPr txBox="1"/>
          <p:nvPr/>
        </p:nvSpPr>
        <p:spPr>
          <a:xfrm>
            <a:off x="159530" y="310112"/>
            <a:ext cx="5773973" cy="7058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INOVAÇÃO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29D791F-8D05-4391-B3EA-9BB6A0CC3A43}"/>
              </a:ext>
            </a:extLst>
          </p:cNvPr>
          <p:cNvSpPr/>
          <p:nvPr/>
        </p:nvSpPr>
        <p:spPr>
          <a:xfrm>
            <a:off x="159529" y="5188441"/>
            <a:ext cx="403226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BR" dirty="0">
                <a:solidFill>
                  <a:schemeClr val="bg1"/>
                </a:solidFill>
              </a:rPr>
              <a:t>Órgãos: INMET, CIIAGRO, CEMADEN, Corpo de Bombeiros, DC-SJC, MKS, </a:t>
            </a:r>
            <a:r>
              <a:rPr lang="pt-BR" dirty="0" err="1">
                <a:solidFill>
                  <a:schemeClr val="bg1"/>
                </a:solidFill>
              </a:rPr>
              <a:t>Squitter</a:t>
            </a:r>
            <a:r>
              <a:rPr lang="pt-BR" dirty="0">
                <a:solidFill>
                  <a:schemeClr val="bg1"/>
                </a:solidFill>
              </a:rPr>
              <a:t>, </a:t>
            </a:r>
            <a:r>
              <a:rPr lang="pt-BR" dirty="0" err="1">
                <a:solidFill>
                  <a:schemeClr val="bg1"/>
                </a:solidFill>
              </a:rPr>
              <a:t>Gridlab</a:t>
            </a:r>
            <a:r>
              <a:rPr lang="pt-BR" dirty="0">
                <a:solidFill>
                  <a:schemeClr val="bg1"/>
                </a:solidFill>
              </a:rPr>
              <a:t>, Tamoios, Estações Concessionárias de Energia...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E5D7D39-3468-7D2F-AC47-0070B1163E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137" y="345833"/>
            <a:ext cx="891527" cy="76690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B9F25D7-CFE2-7D56-4E50-DB8664C002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20688" y="3405762"/>
            <a:ext cx="5081679" cy="237922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A9E20B4-E0F7-3B1F-15E9-811C3B79989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18458" y="3285067"/>
            <a:ext cx="5065099" cy="237922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FF313D7-E794-2949-8508-1AD2E901107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29959" y="4416539"/>
            <a:ext cx="5065099" cy="2372998"/>
          </a:xfrm>
          <a:prstGeom prst="rect">
            <a:avLst/>
          </a:prstGeom>
        </p:spPr>
      </p:pic>
      <p:pic>
        <p:nvPicPr>
          <p:cNvPr id="8" name="20260601-2049-13.2350608">
            <a:hlinkClick r:id="" action="ppaction://media"/>
            <a:extLst>
              <a:ext uri="{FF2B5EF4-FFF2-40B4-BE49-F238E27FC236}">
                <a16:creationId xmlns:a16="http://schemas.microsoft.com/office/drawing/2014/main" id="{80B9D00F-290D-22BD-5283-8B703C113C9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96594" y="2803464"/>
            <a:ext cx="7572618" cy="3545721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2B0308A2-6F7F-A9FD-BB3A-735697D926B2}"/>
              </a:ext>
            </a:extLst>
          </p:cNvPr>
          <p:cNvSpPr txBox="1"/>
          <p:nvPr/>
        </p:nvSpPr>
        <p:spPr>
          <a:xfrm>
            <a:off x="7828247" y="106037"/>
            <a:ext cx="3249891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5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DIVISÃO DE MONITORAMENTO E ALERTA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283167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6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56A6D7-53B5-83E2-31B9-F8EB9344A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tângulo 53">
            <a:extLst>
              <a:ext uri="{FF2B5EF4-FFF2-40B4-BE49-F238E27FC236}">
                <a16:creationId xmlns:a16="http://schemas.microsoft.com/office/drawing/2014/main" id="{26E4CFAB-0B96-FD4E-BADB-7798C29EBC24}"/>
              </a:ext>
            </a:extLst>
          </p:cNvPr>
          <p:cNvSpPr/>
          <p:nvPr/>
        </p:nvSpPr>
        <p:spPr>
          <a:xfrm>
            <a:off x="-35216" y="1669560"/>
            <a:ext cx="12192000" cy="5188440"/>
          </a:xfrm>
          <a:prstGeom prst="rect">
            <a:avLst/>
          </a:prstGeom>
          <a:gradFill flip="none" rotWithShape="1">
            <a:gsLst>
              <a:gs pos="0">
                <a:srgbClr val="35455A">
                  <a:shade val="30000"/>
                  <a:satMod val="115000"/>
                </a:srgbClr>
              </a:gs>
              <a:gs pos="50000">
                <a:srgbClr val="35455A">
                  <a:shade val="67500"/>
                  <a:satMod val="115000"/>
                </a:srgbClr>
              </a:gs>
              <a:gs pos="100000">
                <a:srgbClr val="35455A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39F5B962-C577-3C6D-0759-81F6E8388F57}"/>
              </a:ext>
            </a:extLst>
          </p:cNvPr>
          <p:cNvSpPr/>
          <p:nvPr/>
        </p:nvSpPr>
        <p:spPr>
          <a:xfrm>
            <a:off x="794" y="0"/>
            <a:ext cx="12192000" cy="140278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pt-BR" dirty="0">
              <a:solidFill>
                <a:schemeClr val="tx1"/>
              </a:solidFill>
              <a:latin typeface="DM Sans"/>
              <a:ea typeface="DM Sans"/>
              <a:cs typeface="DM Sans"/>
            </a:endParaRPr>
          </a:p>
        </p:txBody>
      </p:sp>
      <p:sp>
        <p:nvSpPr>
          <p:cNvPr id="68" name="Retângulo 67">
            <a:extLst>
              <a:ext uri="{FF2B5EF4-FFF2-40B4-BE49-F238E27FC236}">
                <a16:creationId xmlns:a16="http://schemas.microsoft.com/office/drawing/2014/main" id="{DAE4764A-6633-7C95-526D-E823FF553168}"/>
              </a:ext>
            </a:extLst>
          </p:cNvPr>
          <p:cNvSpPr/>
          <p:nvPr/>
        </p:nvSpPr>
        <p:spPr>
          <a:xfrm>
            <a:off x="795" y="1765578"/>
            <a:ext cx="7102136" cy="620670"/>
          </a:xfrm>
          <a:prstGeom prst="rect">
            <a:avLst/>
          </a:prstGeom>
          <a:gradFill flip="none" rotWithShape="1">
            <a:gsLst>
              <a:gs pos="0">
                <a:srgbClr val="BD4D02">
                  <a:shade val="30000"/>
                  <a:satMod val="115000"/>
                </a:srgbClr>
              </a:gs>
              <a:gs pos="50000">
                <a:srgbClr val="BD4D02">
                  <a:shade val="67500"/>
                  <a:satMod val="115000"/>
                </a:srgbClr>
              </a:gs>
              <a:gs pos="100000">
                <a:srgbClr val="BD4D02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pt-BR" dirty="0">
              <a:solidFill>
                <a:schemeClr val="tx1"/>
              </a:solidFill>
              <a:latin typeface="DM Sans"/>
              <a:ea typeface="DM Sans"/>
              <a:cs typeface="DM Sans"/>
            </a:endParaRPr>
          </a:p>
        </p:txBody>
      </p:sp>
      <p:sp>
        <p:nvSpPr>
          <p:cNvPr id="69" name="CaixaDeTexto 1">
            <a:extLst>
              <a:ext uri="{FF2B5EF4-FFF2-40B4-BE49-F238E27FC236}">
                <a16:creationId xmlns:a16="http://schemas.microsoft.com/office/drawing/2014/main" id="{7ABEC2FC-CB00-6E30-E788-4DD1AA7806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04532" y="1807100"/>
            <a:ext cx="9010464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1" algn="ctr">
              <a:defRPr/>
            </a:pPr>
            <a:r>
              <a:rPr lang="pt-BR" altLang="pt-BR" sz="2500" b="1" dirty="0">
                <a:solidFill>
                  <a:schemeClr val="bg1"/>
                </a:solidFill>
                <a:latin typeface="Calibri" pitchFamily="34" charset="0"/>
              </a:rPr>
              <a:t>“MURALHA DO FOGO” e INTELIGÊNCIA ARTIFICIAL</a:t>
            </a:r>
          </a:p>
        </p:txBody>
      </p:sp>
      <p:cxnSp>
        <p:nvCxnSpPr>
          <p:cNvPr id="233" name="Google Shape;384;p30">
            <a:extLst>
              <a:ext uri="{FF2B5EF4-FFF2-40B4-BE49-F238E27FC236}">
                <a16:creationId xmlns:a16="http://schemas.microsoft.com/office/drawing/2014/main" id="{72286140-DA17-925B-62D2-C6BE75E14923}"/>
              </a:ext>
            </a:extLst>
          </p:cNvPr>
          <p:cNvCxnSpPr/>
          <p:nvPr/>
        </p:nvCxnSpPr>
        <p:spPr>
          <a:xfrm>
            <a:off x="-4342882" y="4724390"/>
            <a:ext cx="0" cy="607521"/>
          </a:xfrm>
          <a:prstGeom prst="straightConnector1">
            <a:avLst/>
          </a:prstGeom>
          <a:noFill/>
          <a:ln w="19050" cap="flat" cmpd="sng">
            <a:solidFill>
              <a:schemeClr val="bg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50" name="Google Shape;9136;p50">
            <a:extLst>
              <a:ext uri="{FF2B5EF4-FFF2-40B4-BE49-F238E27FC236}">
                <a16:creationId xmlns:a16="http://schemas.microsoft.com/office/drawing/2014/main" id="{6F9FF42E-9E51-6EBD-25CA-2F5093C8CFA3}"/>
              </a:ext>
            </a:extLst>
          </p:cNvPr>
          <p:cNvSpPr/>
          <p:nvPr/>
        </p:nvSpPr>
        <p:spPr>
          <a:xfrm rot="10800000">
            <a:off x="793" y="2421694"/>
            <a:ext cx="6976038" cy="4307580"/>
          </a:xfrm>
          <a:prstGeom prst="rect">
            <a:avLst/>
          </a:prstGeom>
          <a:solidFill>
            <a:srgbClr val="1F4E79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48" name="Retângulo 247">
            <a:extLst>
              <a:ext uri="{FF2B5EF4-FFF2-40B4-BE49-F238E27FC236}">
                <a16:creationId xmlns:a16="http://schemas.microsoft.com/office/drawing/2014/main" id="{E817B5FB-A6C7-7A6E-A1D7-9C346AD0745C}"/>
              </a:ext>
            </a:extLst>
          </p:cNvPr>
          <p:cNvSpPr/>
          <p:nvPr/>
        </p:nvSpPr>
        <p:spPr>
          <a:xfrm>
            <a:off x="36804" y="2523788"/>
            <a:ext cx="6904014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BR" dirty="0">
                <a:solidFill>
                  <a:schemeClr val="bg1"/>
                </a:solidFill>
              </a:rPr>
              <a:t>1) Interpolação de dados:</a:t>
            </a:r>
          </a:p>
          <a:p>
            <a:pPr lvl="0" algn="just"/>
            <a:r>
              <a:rPr lang="pt-BR" dirty="0">
                <a:solidFill>
                  <a:schemeClr val="bg1"/>
                </a:solidFill>
              </a:rPr>
              <a:t>- Ocorrências de incêndio no COBOM (</a:t>
            </a:r>
            <a:r>
              <a:rPr lang="pt-BR" dirty="0" err="1">
                <a:solidFill>
                  <a:schemeClr val="bg1"/>
                </a:solidFill>
              </a:rPr>
              <a:t>Lat</a:t>
            </a:r>
            <a:r>
              <a:rPr lang="pt-BR" dirty="0">
                <a:solidFill>
                  <a:schemeClr val="bg1"/>
                </a:solidFill>
              </a:rPr>
              <a:t>/</a:t>
            </a:r>
            <a:r>
              <a:rPr lang="pt-BR" dirty="0" err="1">
                <a:solidFill>
                  <a:schemeClr val="bg1"/>
                </a:solidFill>
              </a:rPr>
              <a:t>long</a:t>
            </a:r>
            <a:r>
              <a:rPr lang="pt-BR" dirty="0">
                <a:solidFill>
                  <a:schemeClr val="bg1"/>
                </a:solidFill>
              </a:rPr>
              <a:t>) </a:t>
            </a:r>
          </a:p>
          <a:p>
            <a:pPr lvl="0" algn="just"/>
            <a:r>
              <a:rPr lang="pt-BR" dirty="0">
                <a:solidFill>
                  <a:schemeClr val="bg1"/>
                </a:solidFill>
              </a:rPr>
              <a:t>- Focos de Incêndio dos Satélites (Raio de 5Km)</a:t>
            </a:r>
          </a:p>
          <a:p>
            <a:pPr lvl="0" algn="just"/>
            <a:r>
              <a:rPr lang="pt-BR" dirty="0">
                <a:solidFill>
                  <a:schemeClr val="bg1"/>
                </a:solidFill>
              </a:rPr>
              <a:t>- Informações do aplicativo WAZE</a:t>
            </a:r>
          </a:p>
          <a:p>
            <a:pPr lvl="0" algn="just"/>
            <a:endParaRPr lang="pt-BR" dirty="0">
              <a:solidFill>
                <a:schemeClr val="bg1"/>
              </a:solidFill>
            </a:endParaRPr>
          </a:p>
          <a:p>
            <a:pPr lvl="0" algn="just"/>
            <a:r>
              <a:rPr lang="pt-BR" dirty="0">
                <a:solidFill>
                  <a:schemeClr val="bg1"/>
                </a:solidFill>
              </a:rPr>
              <a:t>2) Será acionada a câmera de monitoramento mais próximo do </a:t>
            </a:r>
          </a:p>
          <a:p>
            <a:pPr lvl="0" algn="just"/>
            <a:r>
              <a:rPr lang="pt-BR" dirty="0">
                <a:solidFill>
                  <a:schemeClr val="bg1"/>
                </a:solidFill>
              </a:rPr>
              <a:t>local indicado acima (DER, ARTESP e/ou Muralha Paulista)</a:t>
            </a:r>
          </a:p>
          <a:p>
            <a:pPr lvl="0" algn="just"/>
            <a:endParaRPr lang="pt-BR" dirty="0">
              <a:solidFill>
                <a:schemeClr val="bg1"/>
              </a:solidFill>
            </a:endParaRPr>
          </a:p>
          <a:p>
            <a:pPr lvl="0" algn="just"/>
            <a:r>
              <a:rPr lang="pt-BR" dirty="0">
                <a:solidFill>
                  <a:schemeClr val="bg1"/>
                </a:solidFill>
              </a:rPr>
              <a:t>3) Teremos os 10 municípios com mais foco de incêndio no Estado de São Paulo</a:t>
            </a:r>
          </a:p>
          <a:p>
            <a:pPr lvl="0" algn="just"/>
            <a:endParaRPr lang="pt-BR" dirty="0">
              <a:solidFill>
                <a:schemeClr val="bg1"/>
              </a:solidFill>
            </a:endParaRPr>
          </a:p>
          <a:p>
            <a:pPr lvl="0" algn="just"/>
            <a:r>
              <a:rPr lang="pt-BR" dirty="0">
                <a:solidFill>
                  <a:schemeClr val="bg1"/>
                </a:solidFill>
              </a:rPr>
              <a:t>4) Camada com informações dos veículos de combate incêndio do município (Unidades do CB, Caminhões Pipa da Defesa Civil, Veículos das Concessionárias de Rodovias e demais empresas/órgãos)</a:t>
            </a:r>
          </a:p>
        </p:txBody>
      </p:sp>
      <p:sp>
        <p:nvSpPr>
          <p:cNvPr id="253" name="CaixaDeTexto 252">
            <a:extLst>
              <a:ext uri="{FF2B5EF4-FFF2-40B4-BE49-F238E27FC236}">
                <a16:creationId xmlns:a16="http://schemas.microsoft.com/office/drawing/2014/main" id="{E36E6534-2F03-0C6E-44DF-7825708E16C2}"/>
              </a:ext>
            </a:extLst>
          </p:cNvPr>
          <p:cNvSpPr txBox="1"/>
          <p:nvPr/>
        </p:nvSpPr>
        <p:spPr>
          <a:xfrm>
            <a:off x="159530" y="310112"/>
            <a:ext cx="5773973" cy="7058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INOVAÇÃO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5BFFE87-BEA2-7CDB-3923-94287F9322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06764" y="2040734"/>
            <a:ext cx="5081679" cy="2379222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800DC00A-3362-F33F-63A0-73F106D9EB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137" y="345833"/>
            <a:ext cx="891527" cy="76690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2C824B2-3051-8E60-9B96-99D64824A5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69108" y="3155886"/>
            <a:ext cx="5065099" cy="237922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BBCEE8B-A947-4330-5013-6AE02D6B6E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85137" y="4287358"/>
            <a:ext cx="5065099" cy="237299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8041A9D-EA23-22CC-2D4B-16824FFA8846}"/>
              </a:ext>
            </a:extLst>
          </p:cNvPr>
          <p:cNvSpPr txBox="1"/>
          <p:nvPr/>
        </p:nvSpPr>
        <p:spPr>
          <a:xfrm>
            <a:off x="7828247" y="106037"/>
            <a:ext cx="3249891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5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DIVISÃO DE MONITORAMENTO E ALERTA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417888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02 -0.01365 L -0.56016 0.0152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909" y="143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29167E-6 -4.81481E-6 L -0.59232 -0.0083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22" y="-41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375E-6 4.81481E-6 L -0.59323 -0.0023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61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554F4-3302-608D-B487-4073D7667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tângulo 53">
            <a:extLst>
              <a:ext uri="{FF2B5EF4-FFF2-40B4-BE49-F238E27FC236}">
                <a16:creationId xmlns:a16="http://schemas.microsoft.com/office/drawing/2014/main" id="{C9AEEFED-6DCB-06EA-D19C-8A8D0CC493A3}"/>
              </a:ext>
            </a:extLst>
          </p:cNvPr>
          <p:cNvSpPr/>
          <p:nvPr/>
        </p:nvSpPr>
        <p:spPr>
          <a:xfrm>
            <a:off x="794" y="1669560"/>
            <a:ext cx="12192000" cy="5188440"/>
          </a:xfrm>
          <a:prstGeom prst="rect">
            <a:avLst/>
          </a:prstGeom>
          <a:gradFill flip="none" rotWithShape="1">
            <a:gsLst>
              <a:gs pos="0">
                <a:srgbClr val="35455A">
                  <a:shade val="30000"/>
                  <a:satMod val="115000"/>
                </a:srgbClr>
              </a:gs>
              <a:gs pos="50000">
                <a:srgbClr val="35455A">
                  <a:shade val="67500"/>
                  <a:satMod val="115000"/>
                </a:srgbClr>
              </a:gs>
              <a:gs pos="100000">
                <a:srgbClr val="35455A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DF115AB7-8A15-7C4F-DA1B-00132F87FDE1}"/>
              </a:ext>
            </a:extLst>
          </p:cNvPr>
          <p:cNvSpPr/>
          <p:nvPr/>
        </p:nvSpPr>
        <p:spPr>
          <a:xfrm>
            <a:off x="794" y="0"/>
            <a:ext cx="12192000" cy="140278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pt-BR" dirty="0">
              <a:solidFill>
                <a:schemeClr val="tx1"/>
              </a:solidFill>
              <a:latin typeface="DM Sans"/>
              <a:ea typeface="DM Sans"/>
              <a:cs typeface="DM Sans"/>
            </a:endParaRPr>
          </a:p>
        </p:txBody>
      </p:sp>
      <p:sp>
        <p:nvSpPr>
          <p:cNvPr id="68" name="Retângulo 67">
            <a:extLst>
              <a:ext uri="{FF2B5EF4-FFF2-40B4-BE49-F238E27FC236}">
                <a16:creationId xmlns:a16="http://schemas.microsoft.com/office/drawing/2014/main" id="{FB07FBD3-F607-0762-F450-EEA7BA0EDB22}"/>
              </a:ext>
            </a:extLst>
          </p:cNvPr>
          <p:cNvSpPr/>
          <p:nvPr/>
        </p:nvSpPr>
        <p:spPr>
          <a:xfrm>
            <a:off x="794" y="1765578"/>
            <a:ext cx="7334251" cy="707886"/>
          </a:xfrm>
          <a:prstGeom prst="rect">
            <a:avLst/>
          </a:prstGeom>
          <a:gradFill flip="none" rotWithShape="1">
            <a:gsLst>
              <a:gs pos="0">
                <a:srgbClr val="BD4D02">
                  <a:shade val="30000"/>
                  <a:satMod val="115000"/>
                </a:srgbClr>
              </a:gs>
              <a:gs pos="50000">
                <a:srgbClr val="BD4D02">
                  <a:shade val="67500"/>
                  <a:satMod val="115000"/>
                </a:srgbClr>
              </a:gs>
              <a:gs pos="100000">
                <a:srgbClr val="BD4D02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pt-BR" dirty="0">
              <a:solidFill>
                <a:schemeClr val="tx1"/>
              </a:solidFill>
              <a:latin typeface="DM Sans"/>
              <a:ea typeface="DM Sans"/>
              <a:cs typeface="DM Sans"/>
            </a:endParaRPr>
          </a:p>
        </p:txBody>
      </p:sp>
      <p:sp>
        <p:nvSpPr>
          <p:cNvPr id="69" name="CaixaDeTexto 1">
            <a:extLst>
              <a:ext uri="{FF2B5EF4-FFF2-40B4-BE49-F238E27FC236}">
                <a16:creationId xmlns:a16="http://schemas.microsoft.com/office/drawing/2014/main" id="{5C50D713-8952-C6D5-DEB2-4A25B13E8B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04" y="1765578"/>
            <a:ext cx="698993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r>
              <a:rPr lang="pt-BR" altLang="pt-BR" sz="2000" b="1" dirty="0">
                <a:solidFill>
                  <a:schemeClr val="bg1"/>
                </a:solidFill>
                <a:latin typeface="Calibri" pitchFamily="34" charset="0"/>
              </a:rPr>
              <a:t>INTEGRAÇÃO DAS CÂMERAS DE SEGURANÇA DA ARTESP, DER E MURALHA PAULISTA</a:t>
            </a:r>
          </a:p>
        </p:txBody>
      </p:sp>
      <p:cxnSp>
        <p:nvCxnSpPr>
          <p:cNvPr id="233" name="Google Shape;384;p30">
            <a:extLst>
              <a:ext uri="{FF2B5EF4-FFF2-40B4-BE49-F238E27FC236}">
                <a16:creationId xmlns:a16="http://schemas.microsoft.com/office/drawing/2014/main" id="{6C4DD553-D43A-95C2-5C3E-08C144C29EF0}"/>
              </a:ext>
            </a:extLst>
          </p:cNvPr>
          <p:cNvCxnSpPr/>
          <p:nvPr/>
        </p:nvCxnSpPr>
        <p:spPr>
          <a:xfrm>
            <a:off x="-4342882" y="4724390"/>
            <a:ext cx="0" cy="607521"/>
          </a:xfrm>
          <a:prstGeom prst="straightConnector1">
            <a:avLst/>
          </a:prstGeom>
          <a:noFill/>
          <a:ln w="19050" cap="flat" cmpd="sng">
            <a:solidFill>
              <a:schemeClr val="bg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50" name="Google Shape;9136;p50">
            <a:extLst>
              <a:ext uri="{FF2B5EF4-FFF2-40B4-BE49-F238E27FC236}">
                <a16:creationId xmlns:a16="http://schemas.microsoft.com/office/drawing/2014/main" id="{07E008EC-D232-E7B8-FABB-8B01456BC073}"/>
              </a:ext>
            </a:extLst>
          </p:cNvPr>
          <p:cNvSpPr/>
          <p:nvPr/>
        </p:nvSpPr>
        <p:spPr>
          <a:xfrm>
            <a:off x="795" y="2543251"/>
            <a:ext cx="6857999" cy="3880840"/>
          </a:xfrm>
          <a:prstGeom prst="rect">
            <a:avLst/>
          </a:prstGeom>
          <a:solidFill>
            <a:srgbClr val="1F4E79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just"/>
            <a:r>
              <a:rPr lang="pt-BR" sz="2400" dirty="0">
                <a:solidFill>
                  <a:schemeClr val="bg1"/>
                </a:solidFill>
              </a:rPr>
              <a:t>Convênio com a </a:t>
            </a:r>
            <a:r>
              <a:rPr lang="pt-BR" sz="3200" dirty="0">
                <a:solidFill>
                  <a:schemeClr val="bg1"/>
                </a:solidFill>
              </a:rPr>
              <a:t>ARTESP e DER </a:t>
            </a:r>
            <a:r>
              <a:rPr lang="pt-BR" sz="2400" dirty="0">
                <a:solidFill>
                  <a:schemeClr val="bg1"/>
                </a:solidFill>
              </a:rPr>
              <a:t>para o acesso às imagens das câmeras de monitoramento, além das câmeras do </a:t>
            </a:r>
            <a:r>
              <a:rPr lang="pt-BR" sz="2400" b="1" dirty="0">
                <a:solidFill>
                  <a:schemeClr val="bg1"/>
                </a:solidFill>
              </a:rPr>
              <a:t>Muralha Paulista</a:t>
            </a:r>
            <a:r>
              <a:rPr lang="pt-BR" sz="2400" dirty="0">
                <a:solidFill>
                  <a:schemeClr val="bg1"/>
                </a:solidFill>
              </a:rPr>
              <a:t> permitindo a integração em tempo real ao CGE.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253" name="CaixaDeTexto 252">
            <a:extLst>
              <a:ext uri="{FF2B5EF4-FFF2-40B4-BE49-F238E27FC236}">
                <a16:creationId xmlns:a16="http://schemas.microsoft.com/office/drawing/2014/main" id="{A39F9DA8-1C97-0DB5-D9D8-A2189B9746B2}"/>
              </a:ext>
            </a:extLst>
          </p:cNvPr>
          <p:cNvSpPr txBox="1"/>
          <p:nvPr/>
        </p:nvSpPr>
        <p:spPr>
          <a:xfrm>
            <a:off x="159530" y="310112"/>
            <a:ext cx="5773973" cy="7058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INOVAÇÃO</a:t>
            </a:r>
          </a:p>
        </p:txBody>
      </p:sp>
      <p:pic>
        <p:nvPicPr>
          <p:cNvPr id="2050" name="Picture 2" descr="Monitoramento por câmeras traz mais segurança às rodovias concedidas –  Jornal Hora Extra">
            <a:extLst>
              <a:ext uri="{FF2B5EF4-FFF2-40B4-BE49-F238E27FC236}">
                <a16:creationId xmlns:a16="http://schemas.microsoft.com/office/drawing/2014/main" id="{885DFF1D-3341-9A94-C21E-6175F920C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912" y="1765578"/>
            <a:ext cx="2266950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P desenvolve tecnologia para monitoramento de focos de incêndio em  rodovias concedidas - Revide - Notícias de Ribeirão Preto e região">
            <a:extLst>
              <a:ext uri="{FF2B5EF4-FFF2-40B4-BE49-F238E27FC236}">
                <a16:creationId xmlns:a16="http://schemas.microsoft.com/office/drawing/2014/main" id="{5D7B8677-DF36-0EA3-F9DA-35760B9E68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863" y="3170775"/>
            <a:ext cx="2466975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âmeras de monitoramento já operam no trecho Sul da BR-101/SC- Estradas">
            <a:extLst>
              <a:ext uri="{FF2B5EF4-FFF2-40B4-BE49-F238E27FC236}">
                <a16:creationId xmlns:a16="http://schemas.microsoft.com/office/drawing/2014/main" id="{1CC6210D-110B-D10B-698F-554404C01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944" y="4519091"/>
            <a:ext cx="24003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895D93A6-632F-3336-A6CD-BB585CB39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137" y="345833"/>
            <a:ext cx="891527" cy="76690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F6013C4-3F25-FC70-A533-008DF7EF0520}"/>
              </a:ext>
            </a:extLst>
          </p:cNvPr>
          <p:cNvSpPr txBox="1"/>
          <p:nvPr/>
        </p:nvSpPr>
        <p:spPr>
          <a:xfrm>
            <a:off x="7828247" y="106037"/>
            <a:ext cx="3249891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5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DIVISÃO DE MONITORAMENTO E ALERTA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7975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A38EF1-E626-FEA1-5916-11D1EC92D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tângulo 53">
            <a:extLst>
              <a:ext uri="{FF2B5EF4-FFF2-40B4-BE49-F238E27FC236}">
                <a16:creationId xmlns:a16="http://schemas.microsoft.com/office/drawing/2014/main" id="{59046800-C1D6-FF9B-E32C-32C2031ABDCA}"/>
              </a:ext>
            </a:extLst>
          </p:cNvPr>
          <p:cNvSpPr/>
          <p:nvPr/>
        </p:nvSpPr>
        <p:spPr>
          <a:xfrm>
            <a:off x="794" y="1669560"/>
            <a:ext cx="12192000" cy="5188440"/>
          </a:xfrm>
          <a:prstGeom prst="rect">
            <a:avLst/>
          </a:prstGeom>
          <a:gradFill flip="none" rotWithShape="1">
            <a:gsLst>
              <a:gs pos="0">
                <a:srgbClr val="35455A">
                  <a:shade val="30000"/>
                  <a:satMod val="115000"/>
                </a:srgbClr>
              </a:gs>
              <a:gs pos="50000">
                <a:srgbClr val="35455A">
                  <a:shade val="67500"/>
                  <a:satMod val="115000"/>
                </a:srgbClr>
              </a:gs>
              <a:gs pos="100000">
                <a:srgbClr val="35455A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130C06D1-61BA-DD9D-B228-97DAB4B72846}"/>
              </a:ext>
            </a:extLst>
          </p:cNvPr>
          <p:cNvSpPr/>
          <p:nvPr/>
        </p:nvSpPr>
        <p:spPr>
          <a:xfrm>
            <a:off x="794" y="0"/>
            <a:ext cx="12192000" cy="140278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pt-BR" dirty="0">
              <a:solidFill>
                <a:schemeClr val="tx1"/>
              </a:solidFill>
              <a:latin typeface="DM Sans"/>
              <a:ea typeface="DM Sans"/>
              <a:cs typeface="DM Sans"/>
            </a:endParaRPr>
          </a:p>
        </p:txBody>
      </p:sp>
      <p:sp>
        <p:nvSpPr>
          <p:cNvPr id="68" name="Retângulo 67">
            <a:extLst>
              <a:ext uri="{FF2B5EF4-FFF2-40B4-BE49-F238E27FC236}">
                <a16:creationId xmlns:a16="http://schemas.microsoft.com/office/drawing/2014/main" id="{1054AF3B-12AE-B1D2-C4CA-7D63755E3E30}"/>
              </a:ext>
            </a:extLst>
          </p:cNvPr>
          <p:cNvSpPr/>
          <p:nvPr/>
        </p:nvSpPr>
        <p:spPr>
          <a:xfrm>
            <a:off x="794" y="1765579"/>
            <a:ext cx="6858001" cy="1323439"/>
          </a:xfrm>
          <a:prstGeom prst="rect">
            <a:avLst/>
          </a:prstGeom>
          <a:gradFill flip="none" rotWithShape="1">
            <a:gsLst>
              <a:gs pos="0">
                <a:srgbClr val="BD4D02">
                  <a:shade val="30000"/>
                  <a:satMod val="115000"/>
                </a:srgbClr>
              </a:gs>
              <a:gs pos="50000">
                <a:srgbClr val="BD4D02">
                  <a:shade val="67500"/>
                  <a:satMod val="115000"/>
                </a:srgbClr>
              </a:gs>
              <a:gs pos="100000">
                <a:srgbClr val="BD4D02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pt-BR" dirty="0">
              <a:solidFill>
                <a:schemeClr val="tx1"/>
              </a:solidFill>
              <a:latin typeface="DM Sans"/>
              <a:ea typeface="DM Sans"/>
              <a:cs typeface="DM Sans"/>
            </a:endParaRPr>
          </a:p>
        </p:txBody>
      </p:sp>
      <p:cxnSp>
        <p:nvCxnSpPr>
          <p:cNvPr id="233" name="Google Shape;384;p30">
            <a:extLst>
              <a:ext uri="{FF2B5EF4-FFF2-40B4-BE49-F238E27FC236}">
                <a16:creationId xmlns:a16="http://schemas.microsoft.com/office/drawing/2014/main" id="{E9834D42-C128-3919-7A12-747C58017E15}"/>
              </a:ext>
            </a:extLst>
          </p:cNvPr>
          <p:cNvCxnSpPr/>
          <p:nvPr/>
        </p:nvCxnSpPr>
        <p:spPr>
          <a:xfrm>
            <a:off x="-4342882" y="4724390"/>
            <a:ext cx="0" cy="607521"/>
          </a:xfrm>
          <a:prstGeom prst="straightConnector1">
            <a:avLst/>
          </a:prstGeom>
          <a:noFill/>
          <a:ln w="19050" cap="flat" cmpd="sng">
            <a:solidFill>
              <a:schemeClr val="bg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50" name="Google Shape;9136;p50">
            <a:extLst>
              <a:ext uri="{FF2B5EF4-FFF2-40B4-BE49-F238E27FC236}">
                <a16:creationId xmlns:a16="http://schemas.microsoft.com/office/drawing/2014/main" id="{F33C514E-7EC5-9DE3-4818-7CC41A45BC5B}"/>
              </a:ext>
            </a:extLst>
          </p:cNvPr>
          <p:cNvSpPr/>
          <p:nvPr/>
        </p:nvSpPr>
        <p:spPr>
          <a:xfrm>
            <a:off x="795" y="3695776"/>
            <a:ext cx="6857999" cy="2728315"/>
          </a:xfrm>
          <a:prstGeom prst="rect">
            <a:avLst/>
          </a:prstGeom>
          <a:solidFill>
            <a:srgbClr val="1F4E79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just"/>
            <a:r>
              <a:rPr lang="pt-BR" sz="2400" dirty="0">
                <a:solidFill>
                  <a:schemeClr val="bg1"/>
                </a:solidFill>
              </a:rPr>
              <a:t>Termo de Cooperação firmado com o aplicativo WAZE que fornecerá os dados de locais indicados pelos usuários com focos de incêndio. 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253" name="CaixaDeTexto 252">
            <a:extLst>
              <a:ext uri="{FF2B5EF4-FFF2-40B4-BE49-F238E27FC236}">
                <a16:creationId xmlns:a16="http://schemas.microsoft.com/office/drawing/2014/main" id="{15C410B7-515B-D37E-5CD8-1D518B5C4E78}"/>
              </a:ext>
            </a:extLst>
          </p:cNvPr>
          <p:cNvSpPr txBox="1"/>
          <p:nvPr/>
        </p:nvSpPr>
        <p:spPr>
          <a:xfrm>
            <a:off x="159530" y="310112"/>
            <a:ext cx="5773973" cy="7058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INOVAÇÃO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95E7471-0552-CF3A-9698-B4BF1CFDE2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4520" y="1765579"/>
            <a:ext cx="2795079" cy="252632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82A2506-6EE3-4FBC-3271-C51AA719D6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9574" y="4263780"/>
            <a:ext cx="3953522" cy="222385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B247D23-57E1-BDE8-7C55-63353189FC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137" y="345833"/>
            <a:ext cx="891527" cy="766905"/>
          </a:xfrm>
          <a:prstGeom prst="rect">
            <a:avLst/>
          </a:prstGeom>
        </p:spPr>
      </p:pic>
      <p:sp>
        <p:nvSpPr>
          <p:cNvPr id="69" name="CaixaDeTexto 1">
            <a:extLst>
              <a:ext uri="{FF2B5EF4-FFF2-40B4-BE49-F238E27FC236}">
                <a16:creationId xmlns:a16="http://schemas.microsoft.com/office/drawing/2014/main" id="{89D59D01-7C6F-DD06-AD8F-7F1AB423D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3987" y="1700830"/>
            <a:ext cx="701850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r>
              <a:rPr lang="pt-BR" altLang="pt-BR" sz="4000" b="1" dirty="0">
                <a:solidFill>
                  <a:schemeClr val="bg1"/>
                </a:solidFill>
                <a:latin typeface="Calibri" pitchFamily="34" charset="0"/>
              </a:rPr>
              <a:t>Integração com </a:t>
            </a:r>
          </a:p>
          <a:p>
            <a:pPr algn="ctr" eaLnBrk="1" hangingPunct="1">
              <a:buFont typeface="Arial" pitchFamily="34" charset="0"/>
              <a:buNone/>
              <a:defRPr/>
            </a:pPr>
            <a:r>
              <a:rPr lang="pt-BR" altLang="pt-BR" sz="4000" b="1" dirty="0">
                <a:solidFill>
                  <a:schemeClr val="bg1"/>
                </a:solidFill>
                <a:latin typeface="Calibri" pitchFamily="34" charset="0"/>
              </a:rPr>
              <a:t>Aplicativo WAZE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98A37E4-4E88-9DEC-B3A4-B0CBDD63E3FD}"/>
              </a:ext>
            </a:extLst>
          </p:cNvPr>
          <p:cNvSpPr txBox="1"/>
          <p:nvPr/>
        </p:nvSpPr>
        <p:spPr>
          <a:xfrm>
            <a:off x="7828247" y="106037"/>
            <a:ext cx="3249891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5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DIVISÃO DE MONITORAMENTO E ALERTA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49920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B3C7D-F6E8-C597-4715-5BEFB37C2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tângulo 53">
            <a:extLst>
              <a:ext uri="{FF2B5EF4-FFF2-40B4-BE49-F238E27FC236}">
                <a16:creationId xmlns:a16="http://schemas.microsoft.com/office/drawing/2014/main" id="{2822C992-5D52-421F-47A0-2B55782BF643}"/>
              </a:ext>
            </a:extLst>
          </p:cNvPr>
          <p:cNvSpPr/>
          <p:nvPr/>
        </p:nvSpPr>
        <p:spPr>
          <a:xfrm>
            <a:off x="794" y="1611359"/>
            <a:ext cx="12192000" cy="5188440"/>
          </a:xfrm>
          <a:prstGeom prst="rect">
            <a:avLst/>
          </a:prstGeom>
          <a:gradFill flip="none" rotWithShape="1">
            <a:gsLst>
              <a:gs pos="0">
                <a:srgbClr val="35455A">
                  <a:shade val="30000"/>
                  <a:satMod val="115000"/>
                </a:srgbClr>
              </a:gs>
              <a:gs pos="50000">
                <a:srgbClr val="35455A">
                  <a:shade val="67500"/>
                  <a:satMod val="115000"/>
                </a:srgbClr>
              </a:gs>
              <a:gs pos="100000">
                <a:srgbClr val="35455A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D3A28D76-8566-1FEF-8AF0-4899B6ABD8FA}"/>
              </a:ext>
            </a:extLst>
          </p:cNvPr>
          <p:cNvSpPr/>
          <p:nvPr/>
        </p:nvSpPr>
        <p:spPr>
          <a:xfrm>
            <a:off x="794" y="0"/>
            <a:ext cx="12192000" cy="140278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pt-BR" dirty="0">
              <a:solidFill>
                <a:schemeClr val="tx1"/>
              </a:solidFill>
              <a:latin typeface="DM Sans"/>
              <a:ea typeface="DM Sans"/>
              <a:cs typeface="DM Sans"/>
            </a:endParaRPr>
          </a:p>
        </p:txBody>
      </p:sp>
      <p:sp>
        <p:nvSpPr>
          <p:cNvPr id="68" name="Retângulo 67">
            <a:extLst>
              <a:ext uri="{FF2B5EF4-FFF2-40B4-BE49-F238E27FC236}">
                <a16:creationId xmlns:a16="http://schemas.microsoft.com/office/drawing/2014/main" id="{F8EDC02A-C527-BB69-D126-F825B188A71A}"/>
              </a:ext>
            </a:extLst>
          </p:cNvPr>
          <p:cNvSpPr/>
          <p:nvPr/>
        </p:nvSpPr>
        <p:spPr>
          <a:xfrm>
            <a:off x="794" y="1792898"/>
            <a:ext cx="6561222" cy="996601"/>
          </a:xfrm>
          <a:prstGeom prst="rect">
            <a:avLst/>
          </a:prstGeom>
          <a:gradFill flip="none" rotWithShape="1">
            <a:gsLst>
              <a:gs pos="0">
                <a:srgbClr val="BD4D02">
                  <a:shade val="30000"/>
                  <a:satMod val="115000"/>
                </a:srgbClr>
              </a:gs>
              <a:gs pos="50000">
                <a:srgbClr val="BD4D02">
                  <a:shade val="67500"/>
                  <a:satMod val="115000"/>
                </a:srgbClr>
              </a:gs>
              <a:gs pos="100000">
                <a:srgbClr val="BD4D02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pt-BR" dirty="0">
              <a:solidFill>
                <a:schemeClr val="tx1"/>
              </a:solidFill>
              <a:latin typeface="DM Sans"/>
              <a:ea typeface="DM Sans"/>
              <a:cs typeface="DM Sans"/>
            </a:endParaRPr>
          </a:p>
        </p:txBody>
      </p:sp>
      <p:sp>
        <p:nvSpPr>
          <p:cNvPr id="69" name="CaixaDeTexto 1">
            <a:extLst>
              <a:ext uri="{FF2B5EF4-FFF2-40B4-BE49-F238E27FC236}">
                <a16:creationId xmlns:a16="http://schemas.microsoft.com/office/drawing/2014/main" id="{F4855FD6-C569-B6DB-3B83-1AF65D26E4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3987" y="1887426"/>
            <a:ext cx="663600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r>
              <a:rPr lang="pt-BR" altLang="pt-BR" sz="2000" b="1" dirty="0">
                <a:solidFill>
                  <a:schemeClr val="bg1"/>
                </a:solidFill>
                <a:latin typeface="Calibri" pitchFamily="34" charset="0"/>
              </a:rPr>
              <a:t>PROTOCOLO PARA EMISSÃO DE ALERTAS CBC E </a:t>
            </a:r>
          </a:p>
          <a:p>
            <a:pPr algn="ctr" eaLnBrk="1" hangingPunct="1">
              <a:buFont typeface="Arial" pitchFamily="34" charset="0"/>
              <a:buNone/>
              <a:defRPr/>
            </a:pPr>
            <a:r>
              <a:rPr lang="pt-BR" altLang="pt-BR" sz="2000" b="1" dirty="0">
                <a:solidFill>
                  <a:schemeClr val="bg1"/>
                </a:solidFill>
                <a:latin typeface="Calibri" pitchFamily="34" charset="0"/>
              </a:rPr>
              <a:t>PROTOCOLO PARA ACIONAMENTO DO GABINETE DE CRISE</a:t>
            </a:r>
          </a:p>
        </p:txBody>
      </p:sp>
      <p:cxnSp>
        <p:nvCxnSpPr>
          <p:cNvPr id="233" name="Google Shape;384;p30">
            <a:extLst>
              <a:ext uri="{FF2B5EF4-FFF2-40B4-BE49-F238E27FC236}">
                <a16:creationId xmlns:a16="http://schemas.microsoft.com/office/drawing/2014/main" id="{B2C7AD46-B7EF-941C-A080-E400930A4E86}"/>
              </a:ext>
            </a:extLst>
          </p:cNvPr>
          <p:cNvCxnSpPr/>
          <p:nvPr/>
        </p:nvCxnSpPr>
        <p:spPr>
          <a:xfrm>
            <a:off x="-4342882" y="4724390"/>
            <a:ext cx="0" cy="607521"/>
          </a:xfrm>
          <a:prstGeom prst="straightConnector1">
            <a:avLst/>
          </a:prstGeom>
          <a:noFill/>
          <a:ln w="19050" cap="flat" cmpd="sng">
            <a:solidFill>
              <a:schemeClr val="bg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50" name="Google Shape;9136;p50">
            <a:extLst>
              <a:ext uri="{FF2B5EF4-FFF2-40B4-BE49-F238E27FC236}">
                <a16:creationId xmlns:a16="http://schemas.microsoft.com/office/drawing/2014/main" id="{38C6B8C4-FCA3-8D8B-780E-A56D733A764C}"/>
              </a:ext>
            </a:extLst>
          </p:cNvPr>
          <p:cNvSpPr/>
          <p:nvPr/>
        </p:nvSpPr>
        <p:spPr>
          <a:xfrm>
            <a:off x="350646" y="3099593"/>
            <a:ext cx="6127765" cy="3249592"/>
          </a:xfrm>
          <a:prstGeom prst="rect">
            <a:avLst/>
          </a:prstGeom>
          <a:solidFill>
            <a:srgbClr val="1F4E79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fontAlgn="t">
              <a:buNone/>
            </a:pPr>
            <a:r>
              <a:rPr lang="pt-BR" sz="2000" dirty="0">
                <a:solidFill>
                  <a:schemeClr val="bg1"/>
                </a:solidFill>
              </a:rPr>
              <a:t>- Estabelecer critérios técnicos e fluxos claros para a emissão de Alertas via </a:t>
            </a:r>
            <a:r>
              <a:rPr lang="pt-BR" sz="2000" dirty="0" err="1">
                <a:solidFill>
                  <a:schemeClr val="bg1"/>
                </a:solidFill>
              </a:rPr>
              <a:t>Cell</a:t>
            </a:r>
            <a:r>
              <a:rPr lang="pt-BR" sz="2000" dirty="0">
                <a:solidFill>
                  <a:schemeClr val="bg1"/>
                </a:solidFill>
              </a:rPr>
              <a:t> Broadcast, garantindo rapidez, padronização e maior alcance das informações preventivas à população durante a estiagem.</a:t>
            </a:r>
          </a:p>
          <a:p>
            <a:pPr fontAlgn="t">
              <a:buNone/>
            </a:pPr>
            <a:endParaRPr lang="pt-BR" sz="2000" dirty="0">
              <a:solidFill>
                <a:schemeClr val="bg1"/>
              </a:solidFill>
            </a:endParaRPr>
          </a:p>
          <a:p>
            <a:pPr fontAlgn="t"/>
            <a:r>
              <a:rPr lang="pt-BR" sz="2000" dirty="0">
                <a:solidFill>
                  <a:schemeClr val="bg1"/>
                </a:solidFill>
              </a:rPr>
              <a:t>- Definir parâmetros técnicos para o acionamento do Gabinete de Crises, assegurando resposta integrada, oportuna e coordenada dos órgãos estaduais diante do agravamento dos impactos da estiagem.</a:t>
            </a:r>
          </a:p>
          <a:p>
            <a:pPr fontAlgn="t">
              <a:lnSpc>
                <a:spcPts val="1500"/>
              </a:lnSpc>
            </a:pPr>
            <a:endParaRPr lang="pt-BR" sz="2000" dirty="0">
              <a:latin typeface="Segoe UI" panose="020B0502040204020203" pitchFamily="34" charset="0"/>
            </a:endParaRPr>
          </a:p>
        </p:txBody>
      </p:sp>
      <p:sp>
        <p:nvSpPr>
          <p:cNvPr id="253" name="CaixaDeTexto 252">
            <a:extLst>
              <a:ext uri="{FF2B5EF4-FFF2-40B4-BE49-F238E27FC236}">
                <a16:creationId xmlns:a16="http://schemas.microsoft.com/office/drawing/2014/main" id="{5416DE9A-E0EC-E920-9579-6A814C19AC74}"/>
              </a:ext>
            </a:extLst>
          </p:cNvPr>
          <p:cNvSpPr txBox="1"/>
          <p:nvPr/>
        </p:nvSpPr>
        <p:spPr>
          <a:xfrm>
            <a:off x="159530" y="310112"/>
            <a:ext cx="5773973" cy="7058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INOVAÇÃO</a:t>
            </a:r>
          </a:p>
        </p:txBody>
      </p:sp>
      <p:pic>
        <p:nvPicPr>
          <p:cNvPr id="1026" name="Picture 2" descr="Defesa Civil emite alerta sonoro devido à nível crítico da umidade do ar |  G1">
            <a:extLst>
              <a:ext uri="{FF2B5EF4-FFF2-40B4-BE49-F238E27FC236}">
                <a16:creationId xmlns:a16="http://schemas.microsoft.com/office/drawing/2014/main" id="{404BBD65-8BA3-6940-061A-1E73691D4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823" y="1792897"/>
            <a:ext cx="3992789" cy="2515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341F313-7D14-0D65-9C4E-514E457D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338" y="3790953"/>
            <a:ext cx="3907045" cy="2921705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6774B958-1F4E-FAD9-62C6-ACF6F92A00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137" y="345833"/>
            <a:ext cx="891527" cy="76690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238904E-F254-C7F7-5E8E-DB5975E96FA1}"/>
              </a:ext>
            </a:extLst>
          </p:cNvPr>
          <p:cNvSpPr txBox="1"/>
          <p:nvPr/>
        </p:nvSpPr>
        <p:spPr>
          <a:xfrm>
            <a:off x="7828247" y="106037"/>
            <a:ext cx="3249891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5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DIVISÃO DE MONITORAMENTO E ALERTA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614919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tângulo 53"/>
          <p:cNvSpPr/>
          <p:nvPr/>
        </p:nvSpPr>
        <p:spPr>
          <a:xfrm>
            <a:off x="794" y="1669560"/>
            <a:ext cx="12192000" cy="5188440"/>
          </a:xfrm>
          <a:prstGeom prst="rect">
            <a:avLst/>
          </a:prstGeom>
          <a:gradFill flip="none" rotWithShape="1">
            <a:gsLst>
              <a:gs pos="0">
                <a:srgbClr val="35455A">
                  <a:shade val="30000"/>
                  <a:satMod val="115000"/>
                </a:srgbClr>
              </a:gs>
              <a:gs pos="50000">
                <a:srgbClr val="35455A">
                  <a:shade val="67500"/>
                  <a:satMod val="115000"/>
                </a:srgbClr>
              </a:gs>
              <a:gs pos="100000">
                <a:srgbClr val="35455A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Google Shape;9136;p50">
            <a:extLst>
              <a:ext uri="{FF2B5EF4-FFF2-40B4-BE49-F238E27FC236}">
                <a16:creationId xmlns:a16="http://schemas.microsoft.com/office/drawing/2014/main" id="{386ACA60-769A-641A-FEAF-2FD60698EC4D}"/>
              </a:ext>
            </a:extLst>
          </p:cNvPr>
          <p:cNvSpPr/>
          <p:nvPr/>
        </p:nvSpPr>
        <p:spPr>
          <a:xfrm>
            <a:off x="159530" y="2773505"/>
            <a:ext cx="7382029" cy="3880840"/>
          </a:xfrm>
          <a:prstGeom prst="rect">
            <a:avLst/>
          </a:prstGeom>
          <a:solidFill>
            <a:srgbClr val="1F4E79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just"/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44" name="Retângulo 43"/>
          <p:cNvSpPr/>
          <p:nvPr/>
        </p:nvSpPr>
        <p:spPr>
          <a:xfrm>
            <a:off x="794" y="0"/>
            <a:ext cx="12192000" cy="140278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pt-BR" dirty="0">
              <a:solidFill>
                <a:schemeClr val="tx1"/>
              </a:solidFill>
              <a:latin typeface="DM Sans"/>
              <a:ea typeface="DM Sans"/>
              <a:cs typeface="DM Sans"/>
            </a:endParaRPr>
          </a:p>
        </p:txBody>
      </p:sp>
      <p:sp>
        <p:nvSpPr>
          <p:cNvPr id="68" name="Retângulo 67"/>
          <p:cNvSpPr/>
          <p:nvPr/>
        </p:nvSpPr>
        <p:spPr>
          <a:xfrm>
            <a:off x="794" y="1765578"/>
            <a:ext cx="7580377" cy="830997"/>
          </a:xfrm>
          <a:prstGeom prst="rect">
            <a:avLst/>
          </a:prstGeom>
          <a:gradFill flip="none" rotWithShape="1">
            <a:gsLst>
              <a:gs pos="0">
                <a:srgbClr val="BD4D02">
                  <a:shade val="30000"/>
                  <a:satMod val="115000"/>
                </a:srgbClr>
              </a:gs>
              <a:gs pos="50000">
                <a:srgbClr val="BD4D02">
                  <a:shade val="67500"/>
                  <a:satMod val="115000"/>
                </a:srgbClr>
              </a:gs>
              <a:gs pos="100000">
                <a:srgbClr val="BD4D02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pt-BR" dirty="0">
              <a:solidFill>
                <a:schemeClr val="tx1"/>
              </a:solidFill>
              <a:latin typeface="DM Sans"/>
              <a:ea typeface="DM Sans"/>
              <a:cs typeface="DM Sans"/>
            </a:endParaRPr>
          </a:p>
        </p:txBody>
      </p:sp>
      <p:sp>
        <p:nvSpPr>
          <p:cNvPr id="69" name="CaixaDeTexto 1"/>
          <p:cNvSpPr txBox="1">
            <a:spLocks noChangeArrowheads="1"/>
          </p:cNvSpPr>
          <p:nvPr/>
        </p:nvSpPr>
        <p:spPr bwMode="auto">
          <a:xfrm>
            <a:off x="-73987" y="1844134"/>
            <a:ext cx="774536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r>
              <a:rPr lang="pt-BR" altLang="pt-BR" sz="2000" b="1" dirty="0">
                <a:solidFill>
                  <a:schemeClr val="bg1"/>
                </a:solidFill>
                <a:latin typeface="Calibri" pitchFamily="34" charset="0"/>
              </a:rPr>
              <a:t>AMPLIAÇÃO DOS CONTRATOS PARA ACIONAMENTO DE AERONAVES </a:t>
            </a:r>
          </a:p>
          <a:p>
            <a:pPr algn="ctr" eaLnBrk="1" hangingPunct="1">
              <a:buFont typeface="Arial" pitchFamily="34" charset="0"/>
              <a:buNone/>
              <a:defRPr/>
            </a:pPr>
            <a:r>
              <a:rPr lang="pt-BR" altLang="pt-BR" sz="2000" b="1" dirty="0">
                <a:solidFill>
                  <a:schemeClr val="bg1"/>
                </a:solidFill>
                <a:latin typeface="Calibri" pitchFamily="34" charset="0"/>
              </a:rPr>
              <a:t>DE ASA FIXA E DE ASA ROTATIVA</a:t>
            </a:r>
          </a:p>
        </p:txBody>
      </p:sp>
      <p:cxnSp>
        <p:nvCxnSpPr>
          <p:cNvPr id="233" name="Google Shape;384;p30"/>
          <p:cNvCxnSpPr/>
          <p:nvPr/>
        </p:nvCxnSpPr>
        <p:spPr>
          <a:xfrm>
            <a:off x="-4342882" y="4724390"/>
            <a:ext cx="0" cy="607521"/>
          </a:xfrm>
          <a:prstGeom prst="straightConnector1">
            <a:avLst/>
          </a:prstGeom>
          <a:noFill/>
          <a:ln w="19050" cap="flat" cmpd="sng">
            <a:solidFill>
              <a:schemeClr val="bg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53" name="CaixaDeTexto 252">
            <a:extLst>
              <a:ext uri="{FF2B5EF4-FFF2-40B4-BE49-F238E27FC236}">
                <a16:creationId xmlns:a16="http://schemas.microsoft.com/office/drawing/2014/main" id="{7C7ED4AB-D624-63B2-E543-9EEEE9B05ED4}"/>
              </a:ext>
            </a:extLst>
          </p:cNvPr>
          <p:cNvSpPr txBox="1"/>
          <p:nvPr/>
        </p:nvSpPr>
        <p:spPr>
          <a:xfrm>
            <a:off x="159530" y="310112"/>
            <a:ext cx="5773973" cy="7058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INOVAÇÃO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2F6FFFB-EFB7-EF7E-307E-71E39659C4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0782" y="1891749"/>
            <a:ext cx="4202610" cy="283264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C846C8D-BA32-647E-9A61-C0EDB3F26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7258" y="4343473"/>
            <a:ext cx="3166135" cy="236233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BF5753CB-F4A6-4094-7848-CFE97356CC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137" y="345833"/>
            <a:ext cx="891527" cy="766905"/>
          </a:xfrm>
          <a:prstGeom prst="rect">
            <a:avLst/>
          </a:prstGeom>
        </p:spPr>
      </p:pic>
      <p:pic>
        <p:nvPicPr>
          <p:cNvPr id="8" name="Imagem 7" descr="Corpo de Bombeiros da Polícia Militar do Estado de São Paulo – Wikipédia, a  enciclopédia livre">
            <a:extLst>
              <a:ext uri="{FF2B5EF4-FFF2-40B4-BE49-F238E27FC236}">
                <a16:creationId xmlns:a16="http://schemas.microsoft.com/office/drawing/2014/main" id="{28A305F2-A3F6-9991-3098-247A03B795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1730" y="5059037"/>
            <a:ext cx="1267194" cy="1267194"/>
          </a:xfrm>
          <a:prstGeom prst="rect">
            <a:avLst/>
          </a:prstGeom>
        </p:spPr>
      </p:pic>
      <p:pic>
        <p:nvPicPr>
          <p:cNvPr id="9" name="Imagem 8" descr="Secretaria de Meio Ambiente, Infraestrutura e Logística do Estado de São  Paulo | LinkedIn">
            <a:extLst>
              <a:ext uri="{FF2B5EF4-FFF2-40B4-BE49-F238E27FC236}">
                <a16:creationId xmlns:a16="http://schemas.microsoft.com/office/drawing/2014/main" id="{B716BB59-5F9B-5EB1-82B2-A98367FABB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4487" y="4991441"/>
            <a:ext cx="1431415" cy="1431415"/>
          </a:xfrm>
          <a:prstGeom prst="roundRect">
            <a:avLst/>
          </a:prstGeom>
        </p:spPr>
      </p:pic>
      <p:pic>
        <p:nvPicPr>
          <p:cNvPr id="12" name="Imagem 11" descr="Ficheiro:Logo da Fundação Florestal.png – Wikipédia, a enciclopédia livre">
            <a:extLst>
              <a:ext uri="{FF2B5EF4-FFF2-40B4-BE49-F238E27FC236}">
                <a16:creationId xmlns:a16="http://schemas.microsoft.com/office/drawing/2014/main" id="{1CBE006C-1814-4E61-8F85-3169CC9FE4D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5903" r="23460" b="19701"/>
          <a:stretch>
            <a:fillRect/>
          </a:stretch>
        </p:blipFill>
        <p:spPr>
          <a:xfrm>
            <a:off x="5739897" y="5028149"/>
            <a:ext cx="1470309" cy="1333652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9E7485CF-BC48-643A-775D-287B0FD3D65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9709" y="2927871"/>
            <a:ext cx="1886457" cy="1610945"/>
          </a:xfrm>
          <a:prstGeom prst="rect">
            <a:avLst/>
          </a:prstGeom>
          <a:effectLst>
            <a:outerShdw blurRad="431800" dist="38100" dir="5400000" sx="106000" sy="106000" algn="t" rotWithShape="0">
              <a:prstClr val="black">
                <a:alpha val="77000"/>
              </a:prstClr>
            </a:outerShdw>
            <a:softEdge rad="38100"/>
          </a:effectLst>
        </p:spPr>
      </p:pic>
      <p:pic>
        <p:nvPicPr>
          <p:cNvPr id="13" name="Imagem 12" descr="Publicado decreto de criação Comando de Aviação “João Negrão” da Polícia  Militar de São Paulo - Piloto Policial">
            <a:extLst>
              <a:ext uri="{FF2B5EF4-FFF2-40B4-BE49-F238E27FC236}">
                <a16:creationId xmlns:a16="http://schemas.microsoft.com/office/drawing/2014/main" id="{ADA5CA59-F2D6-7D01-45FA-0EDC28E828C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2311741" y="5165620"/>
            <a:ext cx="1118738" cy="1141113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8E2306D3-18B2-88FF-43AB-1895EBB577BF}"/>
              </a:ext>
            </a:extLst>
          </p:cNvPr>
          <p:cNvSpPr txBox="1"/>
          <p:nvPr/>
        </p:nvSpPr>
        <p:spPr>
          <a:xfrm>
            <a:off x="2775390" y="3025476"/>
            <a:ext cx="473950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R$10 MILHÕES </a:t>
            </a:r>
          </a:p>
          <a:p>
            <a:pPr algn="r"/>
            <a:r>
              <a:rPr lang="pt-BR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INVESTIMENTO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E88A95D-2F34-E702-3C28-84539D2B3F6F}"/>
              </a:ext>
            </a:extLst>
          </p:cNvPr>
          <p:cNvSpPr txBox="1"/>
          <p:nvPr/>
        </p:nvSpPr>
        <p:spPr>
          <a:xfrm>
            <a:off x="7828247" y="106037"/>
            <a:ext cx="3249891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5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DIVISÃO DE MONITORAMENTO E ALERTA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632309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97232-9AF3-E186-4E2A-1BBDEF270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tângulo 53">
            <a:extLst>
              <a:ext uri="{FF2B5EF4-FFF2-40B4-BE49-F238E27FC236}">
                <a16:creationId xmlns:a16="http://schemas.microsoft.com/office/drawing/2014/main" id="{95701259-6011-5875-1464-A42D44446A2D}"/>
              </a:ext>
            </a:extLst>
          </p:cNvPr>
          <p:cNvSpPr/>
          <p:nvPr/>
        </p:nvSpPr>
        <p:spPr>
          <a:xfrm>
            <a:off x="794" y="1669560"/>
            <a:ext cx="12192000" cy="5188440"/>
          </a:xfrm>
          <a:prstGeom prst="rect">
            <a:avLst/>
          </a:prstGeom>
          <a:gradFill flip="none" rotWithShape="1">
            <a:gsLst>
              <a:gs pos="0">
                <a:srgbClr val="35455A">
                  <a:shade val="30000"/>
                  <a:satMod val="115000"/>
                </a:srgbClr>
              </a:gs>
              <a:gs pos="50000">
                <a:srgbClr val="35455A">
                  <a:shade val="67500"/>
                  <a:satMod val="115000"/>
                </a:srgbClr>
              </a:gs>
              <a:gs pos="100000">
                <a:srgbClr val="35455A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9239B6E7-F647-F2A1-5656-D9F3897A4155}"/>
              </a:ext>
            </a:extLst>
          </p:cNvPr>
          <p:cNvSpPr/>
          <p:nvPr/>
        </p:nvSpPr>
        <p:spPr>
          <a:xfrm>
            <a:off x="794" y="0"/>
            <a:ext cx="12192000" cy="140278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pt-BR" dirty="0">
              <a:solidFill>
                <a:schemeClr val="tx1"/>
              </a:solidFill>
              <a:latin typeface="DM Sans"/>
              <a:ea typeface="DM Sans"/>
              <a:cs typeface="DM Sans"/>
            </a:endParaRPr>
          </a:p>
        </p:txBody>
      </p:sp>
      <p:sp>
        <p:nvSpPr>
          <p:cNvPr id="68" name="Retângulo 67">
            <a:extLst>
              <a:ext uri="{FF2B5EF4-FFF2-40B4-BE49-F238E27FC236}">
                <a16:creationId xmlns:a16="http://schemas.microsoft.com/office/drawing/2014/main" id="{40562375-9C59-E3B7-699C-BBB5A210604A}"/>
              </a:ext>
            </a:extLst>
          </p:cNvPr>
          <p:cNvSpPr/>
          <p:nvPr/>
        </p:nvSpPr>
        <p:spPr>
          <a:xfrm>
            <a:off x="-320728" y="150832"/>
            <a:ext cx="7712349" cy="923561"/>
          </a:xfrm>
          <a:prstGeom prst="rect">
            <a:avLst/>
          </a:prstGeom>
          <a:gradFill flip="none" rotWithShape="1">
            <a:gsLst>
              <a:gs pos="0">
                <a:srgbClr val="BD4D02">
                  <a:shade val="30000"/>
                  <a:satMod val="115000"/>
                </a:srgbClr>
              </a:gs>
              <a:gs pos="50000">
                <a:srgbClr val="BD4D02">
                  <a:shade val="67500"/>
                  <a:satMod val="115000"/>
                </a:srgbClr>
              </a:gs>
              <a:gs pos="100000">
                <a:srgbClr val="BD4D02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pt-BR" dirty="0">
              <a:solidFill>
                <a:schemeClr val="tx1"/>
              </a:solidFill>
              <a:latin typeface="DM Sans"/>
              <a:ea typeface="DM Sans"/>
              <a:cs typeface="DM Sans"/>
            </a:endParaRPr>
          </a:p>
        </p:txBody>
      </p:sp>
      <p:cxnSp>
        <p:nvCxnSpPr>
          <p:cNvPr id="233" name="Google Shape;384;p30">
            <a:extLst>
              <a:ext uri="{FF2B5EF4-FFF2-40B4-BE49-F238E27FC236}">
                <a16:creationId xmlns:a16="http://schemas.microsoft.com/office/drawing/2014/main" id="{C25224AB-4394-B099-043B-91C18AA6BE4A}"/>
              </a:ext>
            </a:extLst>
          </p:cNvPr>
          <p:cNvCxnSpPr/>
          <p:nvPr/>
        </p:nvCxnSpPr>
        <p:spPr>
          <a:xfrm>
            <a:off x="-4342882" y="4724390"/>
            <a:ext cx="0" cy="607521"/>
          </a:xfrm>
          <a:prstGeom prst="straightConnector1">
            <a:avLst/>
          </a:prstGeom>
          <a:noFill/>
          <a:ln w="19050" cap="flat" cmpd="sng">
            <a:solidFill>
              <a:schemeClr val="bg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50" name="Google Shape;9136;p50">
            <a:extLst>
              <a:ext uri="{FF2B5EF4-FFF2-40B4-BE49-F238E27FC236}">
                <a16:creationId xmlns:a16="http://schemas.microsoft.com/office/drawing/2014/main" id="{312BDCE9-2BF5-73F7-531A-F39F14911B70}"/>
              </a:ext>
            </a:extLst>
          </p:cNvPr>
          <p:cNvSpPr/>
          <p:nvPr/>
        </p:nvSpPr>
        <p:spPr>
          <a:xfrm>
            <a:off x="437666" y="2032001"/>
            <a:ext cx="11470998" cy="4515888"/>
          </a:xfrm>
          <a:prstGeom prst="rect">
            <a:avLst/>
          </a:prstGeom>
          <a:solidFill>
            <a:srgbClr val="1F4E79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just"/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253" name="CaixaDeTexto 252">
            <a:extLst>
              <a:ext uri="{FF2B5EF4-FFF2-40B4-BE49-F238E27FC236}">
                <a16:creationId xmlns:a16="http://schemas.microsoft.com/office/drawing/2014/main" id="{0B59692A-0D1C-D368-F4BC-2F33DBF1F741}"/>
              </a:ext>
            </a:extLst>
          </p:cNvPr>
          <p:cNvSpPr txBox="1"/>
          <p:nvPr/>
        </p:nvSpPr>
        <p:spPr>
          <a:xfrm>
            <a:off x="159530" y="310112"/>
            <a:ext cx="5773973" cy="7058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4AF2A90-5120-8F6E-C417-7D586FAD1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137" y="345833"/>
            <a:ext cx="891527" cy="766905"/>
          </a:xfrm>
          <a:prstGeom prst="rect">
            <a:avLst/>
          </a:prstGeom>
        </p:spPr>
      </p:pic>
      <p:sp>
        <p:nvSpPr>
          <p:cNvPr id="69" name="CaixaDeTexto 1">
            <a:extLst>
              <a:ext uri="{FF2B5EF4-FFF2-40B4-BE49-F238E27FC236}">
                <a16:creationId xmlns:a16="http://schemas.microsoft.com/office/drawing/2014/main" id="{742870D5-8A7D-EDB7-D806-1B7776D56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94" y="228040"/>
            <a:ext cx="701850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r>
              <a:rPr lang="pt-BR" altLang="pt-BR" sz="4000" b="1" dirty="0">
                <a:solidFill>
                  <a:schemeClr val="bg1"/>
                </a:solidFill>
                <a:latin typeface="Calibri" pitchFamily="34" charset="0"/>
              </a:rPr>
              <a:t>CAMPANHA DE COMUNICAÇÃO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48E646D-B5A0-8086-33AE-3423C2CBE4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4650" r="9679" b="14680"/>
          <a:stretch>
            <a:fillRect/>
          </a:stretch>
        </p:blipFill>
        <p:spPr>
          <a:xfrm>
            <a:off x="4319136" y="2032002"/>
            <a:ext cx="7323169" cy="4140201"/>
          </a:xfrm>
          <a:prstGeom prst="rect">
            <a:avLst/>
          </a:prstGeom>
        </p:spPr>
      </p:pic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D6EA2113-28B2-D46C-E2DE-8C07A3F90E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19631" y="3718093"/>
          <a:ext cx="1875647" cy="2661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5327640" imgH="7558920" progId="">
                  <p:embed/>
                </p:oleObj>
              </mc:Choice>
              <mc:Fallback>
                <p:oleObj r:id="rId4" imgW="5327640" imgH="7558920" progId="">
                  <p:embed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D6EA2113-28B2-D46C-E2DE-8C07A3F90E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19631" y="3718093"/>
                        <a:ext cx="1875647" cy="26617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Imagem 6">
            <a:extLst>
              <a:ext uri="{FF2B5EF4-FFF2-40B4-BE49-F238E27FC236}">
                <a16:creationId xmlns:a16="http://schemas.microsoft.com/office/drawing/2014/main" id="{942DD29C-052A-6791-51B1-94208356F26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146" y="2304242"/>
            <a:ext cx="1875648" cy="268198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CFE408A-71DE-ACD3-C47D-187D048A040E}"/>
              </a:ext>
            </a:extLst>
          </p:cNvPr>
          <p:cNvSpPr txBox="1"/>
          <p:nvPr/>
        </p:nvSpPr>
        <p:spPr>
          <a:xfrm>
            <a:off x="8047017" y="300638"/>
            <a:ext cx="324989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5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DIVISÃO DE COMUNICAÇÃO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828986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45DE4-7949-A387-0868-79DA3B826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tângulo 53">
            <a:extLst>
              <a:ext uri="{FF2B5EF4-FFF2-40B4-BE49-F238E27FC236}">
                <a16:creationId xmlns:a16="http://schemas.microsoft.com/office/drawing/2014/main" id="{F137877E-3431-D330-5244-E88A9E7DE6D0}"/>
              </a:ext>
            </a:extLst>
          </p:cNvPr>
          <p:cNvSpPr/>
          <p:nvPr/>
        </p:nvSpPr>
        <p:spPr>
          <a:xfrm>
            <a:off x="794" y="1669560"/>
            <a:ext cx="12192000" cy="5188440"/>
          </a:xfrm>
          <a:prstGeom prst="rect">
            <a:avLst/>
          </a:prstGeom>
          <a:gradFill flip="none" rotWithShape="1">
            <a:gsLst>
              <a:gs pos="0">
                <a:srgbClr val="35455A">
                  <a:shade val="30000"/>
                  <a:satMod val="115000"/>
                </a:srgbClr>
              </a:gs>
              <a:gs pos="50000">
                <a:srgbClr val="35455A">
                  <a:shade val="67500"/>
                  <a:satMod val="115000"/>
                </a:srgbClr>
              </a:gs>
              <a:gs pos="100000">
                <a:srgbClr val="35455A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2AC2A92A-EA91-1B6E-894E-F9204A7767F2}"/>
              </a:ext>
            </a:extLst>
          </p:cNvPr>
          <p:cNvSpPr/>
          <p:nvPr/>
        </p:nvSpPr>
        <p:spPr>
          <a:xfrm>
            <a:off x="794" y="0"/>
            <a:ext cx="12192000" cy="140278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pt-BR" dirty="0">
              <a:solidFill>
                <a:schemeClr val="tx1"/>
              </a:solidFill>
              <a:latin typeface="DM Sans"/>
              <a:ea typeface="DM Sans"/>
              <a:cs typeface="DM Sans"/>
            </a:endParaRPr>
          </a:p>
        </p:txBody>
      </p:sp>
      <p:sp>
        <p:nvSpPr>
          <p:cNvPr id="68" name="Retângulo 67">
            <a:extLst>
              <a:ext uri="{FF2B5EF4-FFF2-40B4-BE49-F238E27FC236}">
                <a16:creationId xmlns:a16="http://schemas.microsoft.com/office/drawing/2014/main" id="{2114066F-531E-739B-0EFF-52F7F08EF095}"/>
              </a:ext>
            </a:extLst>
          </p:cNvPr>
          <p:cNvSpPr/>
          <p:nvPr/>
        </p:nvSpPr>
        <p:spPr>
          <a:xfrm>
            <a:off x="-320728" y="150832"/>
            <a:ext cx="7712349" cy="923561"/>
          </a:xfrm>
          <a:prstGeom prst="rect">
            <a:avLst/>
          </a:prstGeom>
          <a:gradFill flip="none" rotWithShape="1">
            <a:gsLst>
              <a:gs pos="0">
                <a:srgbClr val="BD4D02">
                  <a:shade val="30000"/>
                  <a:satMod val="115000"/>
                </a:srgbClr>
              </a:gs>
              <a:gs pos="50000">
                <a:srgbClr val="BD4D02">
                  <a:shade val="67500"/>
                  <a:satMod val="115000"/>
                </a:srgbClr>
              </a:gs>
              <a:gs pos="100000">
                <a:srgbClr val="BD4D02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pt-BR" dirty="0">
              <a:solidFill>
                <a:schemeClr val="tx1"/>
              </a:solidFill>
              <a:latin typeface="DM Sans"/>
              <a:ea typeface="DM Sans"/>
              <a:cs typeface="DM Sans"/>
            </a:endParaRPr>
          </a:p>
        </p:txBody>
      </p:sp>
      <p:cxnSp>
        <p:nvCxnSpPr>
          <p:cNvPr id="233" name="Google Shape;384;p30">
            <a:extLst>
              <a:ext uri="{FF2B5EF4-FFF2-40B4-BE49-F238E27FC236}">
                <a16:creationId xmlns:a16="http://schemas.microsoft.com/office/drawing/2014/main" id="{BCAF886B-FDB6-4C81-45C3-63FB0EFAF058}"/>
              </a:ext>
            </a:extLst>
          </p:cNvPr>
          <p:cNvCxnSpPr/>
          <p:nvPr/>
        </p:nvCxnSpPr>
        <p:spPr>
          <a:xfrm>
            <a:off x="-4342882" y="4724390"/>
            <a:ext cx="0" cy="607521"/>
          </a:xfrm>
          <a:prstGeom prst="straightConnector1">
            <a:avLst/>
          </a:prstGeom>
          <a:noFill/>
          <a:ln w="19050" cap="flat" cmpd="sng">
            <a:solidFill>
              <a:schemeClr val="bg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53" name="CaixaDeTexto 252">
            <a:extLst>
              <a:ext uri="{FF2B5EF4-FFF2-40B4-BE49-F238E27FC236}">
                <a16:creationId xmlns:a16="http://schemas.microsoft.com/office/drawing/2014/main" id="{9BD37637-763B-3ED9-A15A-509C15F4DBDA}"/>
              </a:ext>
            </a:extLst>
          </p:cNvPr>
          <p:cNvSpPr txBox="1"/>
          <p:nvPr/>
        </p:nvSpPr>
        <p:spPr>
          <a:xfrm>
            <a:off x="159530" y="310112"/>
            <a:ext cx="5773973" cy="7058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D9033C1-4C27-3B36-68C4-1BB7782C0B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137" y="345833"/>
            <a:ext cx="891527" cy="766905"/>
          </a:xfrm>
          <a:prstGeom prst="rect">
            <a:avLst/>
          </a:prstGeom>
        </p:spPr>
      </p:pic>
      <p:sp>
        <p:nvSpPr>
          <p:cNvPr id="69" name="CaixaDeTexto 1">
            <a:extLst>
              <a:ext uri="{FF2B5EF4-FFF2-40B4-BE49-F238E27FC236}">
                <a16:creationId xmlns:a16="http://schemas.microsoft.com/office/drawing/2014/main" id="{DECD2136-6DB1-D804-1D8F-E872FBC6C1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20728" y="263247"/>
            <a:ext cx="771234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r>
              <a:rPr lang="pt-BR" altLang="pt-BR" sz="4000" b="1" dirty="0">
                <a:solidFill>
                  <a:schemeClr val="bg1"/>
                </a:solidFill>
                <a:latin typeface="Calibri" pitchFamily="34" charset="0"/>
              </a:rPr>
              <a:t>CULTURA DE PERCEPÇÃO DE RISCO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59E4BA2-E635-2EF1-B18B-7A926336BBF5}"/>
              </a:ext>
            </a:extLst>
          </p:cNvPr>
          <p:cNvSpPr txBox="1"/>
          <p:nvPr/>
        </p:nvSpPr>
        <p:spPr>
          <a:xfrm>
            <a:off x="8047017" y="300638"/>
            <a:ext cx="324989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5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DIVISÃO DE PREVENÇÃO</a:t>
            </a:r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752B429E-291F-24EE-3F7F-07B4DFF6A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808" y="1402784"/>
            <a:ext cx="9749902" cy="544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2605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AA2B2-B0C0-7416-9B78-1FAE01160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tângulo 53">
            <a:extLst>
              <a:ext uri="{FF2B5EF4-FFF2-40B4-BE49-F238E27FC236}">
                <a16:creationId xmlns:a16="http://schemas.microsoft.com/office/drawing/2014/main" id="{49C47C6E-86B4-C823-13D6-1149F114BA0C}"/>
              </a:ext>
            </a:extLst>
          </p:cNvPr>
          <p:cNvSpPr/>
          <p:nvPr/>
        </p:nvSpPr>
        <p:spPr>
          <a:xfrm>
            <a:off x="794" y="1669560"/>
            <a:ext cx="12192000" cy="5188440"/>
          </a:xfrm>
          <a:prstGeom prst="rect">
            <a:avLst/>
          </a:prstGeom>
          <a:gradFill flip="none" rotWithShape="1">
            <a:gsLst>
              <a:gs pos="0">
                <a:srgbClr val="35455A">
                  <a:shade val="30000"/>
                  <a:satMod val="115000"/>
                </a:srgbClr>
              </a:gs>
              <a:gs pos="50000">
                <a:srgbClr val="35455A">
                  <a:shade val="67500"/>
                  <a:satMod val="115000"/>
                </a:srgbClr>
              </a:gs>
              <a:gs pos="100000">
                <a:srgbClr val="35455A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FFEB95AC-A7DE-81AF-BCF6-FDF52009F6EE}"/>
              </a:ext>
            </a:extLst>
          </p:cNvPr>
          <p:cNvSpPr/>
          <p:nvPr/>
        </p:nvSpPr>
        <p:spPr>
          <a:xfrm>
            <a:off x="794" y="0"/>
            <a:ext cx="12192000" cy="140278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pt-BR" dirty="0">
              <a:solidFill>
                <a:schemeClr val="tx1"/>
              </a:solidFill>
              <a:latin typeface="DM Sans"/>
              <a:ea typeface="DM Sans"/>
              <a:cs typeface="DM Sans"/>
            </a:endParaRPr>
          </a:p>
        </p:txBody>
      </p:sp>
      <p:sp>
        <p:nvSpPr>
          <p:cNvPr id="68" name="Retângulo 67">
            <a:extLst>
              <a:ext uri="{FF2B5EF4-FFF2-40B4-BE49-F238E27FC236}">
                <a16:creationId xmlns:a16="http://schemas.microsoft.com/office/drawing/2014/main" id="{C2D0FC7E-586E-E195-C288-72D11C491174}"/>
              </a:ext>
            </a:extLst>
          </p:cNvPr>
          <p:cNvSpPr/>
          <p:nvPr/>
        </p:nvSpPr>
        <p:spPr>
          <a:xfrm>
            <a:off x="-320728" y="150832"/>
            <a:ext cx="7712349" cy="923561"/>
          </a:xfrm>
          <a:prstGeom prst="rect">
            <a:avLst/>
          </a:prstGeom>
          <a:gradFill flip="none" rotWithShape="1">
            <a:gsLst>
              <a:gs pos="0">
                <a:srgbClr val="BD4D02">
                  <a:shade val="30000"/>
                  <a:satMod val="115000"/>
                </a:srgbClr>
              </a:gs>
              <a:gs pos="50000">
                <a:srgbClr val="BD4D02">
                  <a:shade val="67500"/>
                  <a:satMod val="115000"/>
                </a:srgbClr>
              </a:gs>
              <a:gs pos="100000">
                <a:srgbClr val="BD4D02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pt-BR" dirty="0">
              <a:solidFill>
                <a:schemeClr val="tx1"/>
              </a:solidFill>
              <a:latin typeface="DM Sans"/>
              <a:ea typeface="DM Sans"/>
              <a:cs typeface="DM Sans"/>
            </a:endParaRPr>
          </a:p>
        </p:txBody>
      </p:sp>
      <p:cxnSp>
        <p:nvCxnSpPr>
          <p:cNvPr id="233" name="Google Shape;384;p30">
            <a:extLst>
              <a:ext uri="{FF2B5EF4-FFF2-40B4-BE49-F238E27FC236}">
                <a16:creationId xmlns:a16="http://schemas.microsoft.com/office/drawing/2014/main" id="{434B82D1-F5E8-C271-0B4F-80EBC55373C7}"/>
              </a:ext>
            </a:extLst>
          </p:cNvPr>
          <p:cNvCxnSpPr/>
          <p:nvPr/>
        </p:nvCxnSpPr>
        <p:spPr>
          <a:xfrm>
            <a:off x="-4342882" y="4724390"/>
            <a:ext cx="0" cy="607521"/>
          </a:xfrm>
          <a:prstGeom prst="straightConnector1">
            <a:avLst/>
          </a:prstGeom>
          <a:noFill/>
          <a:ln w="19050" cap="flat" cmpd="sng">
            <a:solidFill>
              <a:schemeClr val="bg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53" name="CaixaDeTexto 252">
            <a:extLst>
              <a:ext uri="{FF2B5EF4-FFF2-40B4-BE49-F238E27FC236}">
                <a16:creationId xmlns:a16="http://schemas.microsoft.com/office/drawing/2014/main" id="{E7272F91-350D-98E1-AB6C-13CC688EEE33}"/>
              </a:ext>
            </a:extLst>
          </p:cNvPr>
          <p:cNvSpPr txBox="1"/>
          <p:nvPr/>
        </p:nvSpPr>
        <p:spPr>
          <a:xfrm>
            <a:off x="159530" y="310112"/>
            <a:ext cx="5773973" cy="7058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3D33A34-94B7-263F-70AF-F51D26882F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137" y="345833"/>
            <a:ext cx="891527" cy="766905"/>
          </a:xfrm>
          <a:prstGeom prst="rect">
            <a:avLst/>
          </a:prstGeom>
        </p:spPr>
      </p:pic>
      <p:sp>
        <p:nvSpPr>
          <p:cNvPr id="69" name="CaixaDeTexto 1">
            <a:extLst>
              <a:ext uri="{FF2B5EF4-FFF2-40B4-BE49-F238E27FC236}">
                <a16:creationId xmlns:a16="http://schemas.microsoft.com/office/drawing/2014/main" id="{F4C73535-8B71-A2DB-56D0-6C8140E89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20728" y="263247"/>
            <a:ext cx="771234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r>
              <a:rPr lang="pt-BR" altLang="pt-BR" sz="4000" b="1" dirty="0">
                <a:solidFill>
                  <a:schemeClr val="bg1"/>
                </a:solidFill>
                <a:latin typeface="Calibri" pitchFamily="34" charset="0"/>
              </a:rPr>
              <a:t>CULTURA DE PERCEPÇÃO DE RISCO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7020B4D-199C-8853-886D-BE1CB915530C}"/>
              </a:ext>
            </a:extLst>
          </p:cNvPr>
          <p:cNvSpPr txBox="1"/>
          <p:nvPr/>
        </p:nvSpPr>
        <p:spPr>
          <a:xfrm>
            <a:off x="8047017" y="300638"/>
            <a:ext cx="324989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5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DIVISÃO DE PREVENÇÃO</a:t>
            </a:r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1CCDAB0-5F1D-6FC9-5A14-7C0E711F11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276" y="1402514"/>
            <a:ext cx="9661036" cy="545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7593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087BC-4135-A89F-BBC4-AF0B6E670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tângulo 53">
            <a:extLst>
              <a:ext uri="{FF2B5EF4-FFF2-40B4-BE49-F238E27FC236}">
                <a16:creationId xmlns:a16="http://schemas.microsoft.com/office/drawing/2014/main" id="{46DC9AEA-807B-0832-65D7-D3385BE6F186}"/>
              </a:ext>
            </a:extLst>
          </p:cNvPr>
          <p:cNvSpPr/>
          <p:nvPr/>
        </p:nvSpPr>
        <p:spPr>
          <a:xfrm>
            <a:off x="794" y="1669560"/>
            <a:ext cx="12192000" cy="5188440"/>
          </a:xfrm>
          <a:prstGeom prst="rect">
            <a:avLst/>
          </a:prstGeom>
          <a:gradFill flip="none" rotWithShape="1">
            <a:gsLst>
              <a:gs pos="0">
                <a:srgbClr val="35455A">
                  <a:shade val="30000"/>
                  <a:satMod val="115000"/>
                </a:srgbClr>
              </a:gs>
              <a:gs pos="50000">
                <a:srgbClr val="35455A">
                  <a:shade val="67500"/>
                  <a:satMod val="115000"/>
                </a:srgbClr>
              </a:gs>
              <a:gs pos="100000">
                <a:srgbClr val="35455A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4B69B256-5781-0D72-34F9-D4156E69E827}"/>
              </a:ext>
            </a:extLst>
          </p:cNvPr>
          <p:cNvSpPr/>
          <p:nvPr/>
        </p:nvSpPr>
        <p:spPr>
          <a:xfrm>
            <a:off x="794" y="0"/>
            <a:ext cx="12192000" cy="140278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pt-BR" dirty="0">
              <a:solidFill>
                <a:schemeClr val="tx1"/>
              </a:solidFill>
              <a:latin typeface="DM Sans"/>
              <a:ea typeface="DM Sans"/>
              <a:cs typeface="DM Sans"/>
            </a:endParaRPr>
          </a:p>
        </p:txBody>
      </p:sp>
      <p:sp>
        <p:nvSpPr>
          <p:cNvPr id="68" name="Retângulo 67">
            <a:extLst>
              <a:ext uri="{FF2B5EF4-FFF2-40B4-BE49-F238E27FC236}">
                <a16:creationId xmlns:a16="http://schemas.microsoft.com/office/drawing/2014/main" id="{280AE77D-82BA-9AD7-4006-15A6139E90CA}"/>
              </a:ext>
            </a:extLst>
          </p:cNvPr>
          <p:cNvSpPr/>
          <p:nvPr/>
        </p:nvSpPr>
        <p:spPr>
          <a:xfrm>
            <a:off x="-320728" y="150832"/>
            <a:ext cx="7712349" cy="923561"/>
          </a:xfrm>
          <a:prstGeom prst="rect">
            <a:avLst/>
          </a:prstGeom>
          <a:gradFill flip="none" rotWithShape="1">
            <a:gsLst>
              <a:gs pos="0">
                <a:srgbClr val="BD4D02">
                  <a:shade val="30000"/>
                  <a:satMod val="115000"/>
                </a:srgbClr>
              </a:gs>
              <a:gs pos="50000">
                <a:srgbClr val="BD4D02">
                  <a:shade val="67500"/>
                  <a:satMod val="115000"/>
                </a:srgbClr>
              </a:gs>
              <a:gs pos="100000">
                <a:srgbClr val="BD4D02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pt-BR" dirty="0">
              <a:solidFill>
                <a:schemeClr val="tx1"/>
              </a:solidFill>
              <a:latin typeface="DM Sans"/>
              <a:ea typeface="DM Sans"/>
              <a:cs typeface="DM Sans"/>
            </a:endParaRPr>
          </a:p>
        </p:txBody>
      </p:sp>
      <p:cxnSp>
        <p:nvCxnSpPr>
          <p:cNvPr id="233" name="Google Shape;384;p30">
            <a:extLst>
              <a:ext uri="{FF2B5EF4-FFF2-40B4-BE49-F238E27FC236}">
                <a16:creationId xmlns:a16="http://schemas.microsoft.com/office/drawing/2014/main" id="{FEE0CEEA-F3BA-4A33-8721-B68AF572D202}"/>
              </a:ext>
            </a:extLst>
          </p:cNvPr>
          <p:cNvCxnSpPr/>
          <p:nvPr/>
        </p:nvCxnSpPr>
        <p:spPr>
          <a:xfrm>
            <a:off x="-4342882" y="4724390"/>
            <a:ext cx="0" cy="607521"/>
          </a:xfrm>
          <a:prstGeom prst="straightConnector1">
            <a:avLst/>
          </a:prstGeom>
          <a:noFill/>
          <a:ln w="19050" cap="flat" cmpd="sng">
            <a:solidFill>
              <a:schemeClr val="bg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53" name="CaixaDeTexto 252">
            <a:extLst>
              <a:ext uri="{FF2B5EF4-FFF2-40B4-BE49-F238E27FC236}">
                <a16:creationId xmlns:a16="http://schemas.microsoft.com/office/drawing/2014/main" id="{7D416E42-BAA3-1168-AEB6-04F6EC44A6E3}"/>
              </a:ext>
            </a:extLst>
          </p:cNvPr>
          <p:cNvSpPr txBox="1"/>
          <p:nvPr/>
        </p:nvSpPr>
        <p:spPr>
          <a:xfrm>
            <a:off x="159530" y="310112"/>
            <a:ext cx="5773973" cy="7058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D3EE774-AC85-0944-6DD6-73230708D4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137" y="345833"/>
            <a:ext cx="891527" cy="766905"/>
          </a:xfrm>
          <a:prstGeom prst="rect">
            <a:avLst/>
          </a:prstGeom>
        </p:spPr>
      </p:pic>
      <p:sp>
        <p:nvSpPr>
          <p:cNvPr id="69" name="CaixaDeTexto 1">
            <a:extLst>
              <a:ext uri="{FF2B5EF4-FFF2-40B4-BE49-F238E27FC236}">
                <a16:creationId xmlns:a16="http://schemas.microsoft.com/office/drawing/2014/main" id="{62CE10F2-BC1E-4183-4CF6-B9D7134EBB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20728" y="263247"/>
            <a:ext cx="771234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r>
              <a:rPr lang="pt-BR" altLang="pt-BR" sz="4000" b="1" dirty="0">
                <a:solidFill>
                  <a:schemeClr val="bg1"/>
                </a:solidFill>
                <a:latin typeface="Calibri" pitchFamily="34" charset="0"/>
              </a:rPr>
              <a:t>CULTURA DE PERCEPÇÃO DE RISCO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817E793-5A8E-7CF1-3AEA-0C5644425419}"/>
              </a:ext>
            </a:extLst>
          </p:cNvPr>
          <p:cNvSpPr txBox="1"/>
          <p:nvPr/>
        </p:nvSpPr>
        <p:spPr>
          <a:xfrm>
            <a:off x="8047017" y="300638"/>
            <a:ext cx="324989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5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DIVISÃO DE PREVENÇÃO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87D7451-4DFA-69DF-8B34-7DE952E765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051" y="1411941"/>
            <a:ext cx="9695485" cy="545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7608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D2606-1437-F525-7EF3-AA94B9075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tângulo 53">
            <a:extLst>
              <a:ext uri="{FF2B5EF4-FFF2-40B4-BE49-F238E27FC236}">
                <a16:creationId xmlns:a16="http://schemas.microsoft.com/office/drawing/2014/main" id="{2690F19A-6224-3474-F527-3A9459FDBC89}"/>
              </a:ext>
            </a:extLst>
          </p:cNvPr>
          <p:cNvSpPr/>
          <p:nvPr/>
        </p:nvSpPr>
        <p:spPr>
          <a:xfrm>
            <a:off x="794" y="1669560"/>
            <a:ext cx="12192000" cy="5188440"/>
          </a:xfrm>
          <a:prstGeom prst="rect">
            <a:avLst/>
          </a:prstGeom>
          <a:gradFill flip="none" rotWithShape="1">
            <a:gsLst>
              <a:gs pos="0">
                <a:srgbClr val="35455A">
                  <a:shade val="30000"/>
                  <a:satMod val="115000"/>
                </a:srgbClr>
              </a:gs>
              <a:gs pos="50000">
                <a:srgbClr val="35455A">
                  <a:shade val="67500"/>
                  <a:satMod val="115000"/>
                </a:srgbClr>
              </a:gs>
              <a:gs pos="100000">
                <a:srgbClr val="35455A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2735DF8E-0125-B6D9-A7FE-9439CCBB6D5F}"/>
              </a:ext>
            </a:extLst>
          </p:cNvPr>
          <p:cNvSpPr/>
          <p:nvPr/>
        </p:nvSpPr>
        <p:spPr>
          <a:xfrm>
            <a:off x="794" y="0"/>
            <a:ext cx="12192000" cy="140278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pt-BR" dirty="0">
              <a:solidFill>
                <a:schemeClr val="tx1"/>
              </a:solidFill>
              <a:latin typeface="DM Sans"/>
              <a:ea typeface="DM Sans"/>
              <a:cs typeface="DM Sans"/>
            </a:endParaRPr>
          </a:p>
        </p:txBody>
      </p:sp>
      <p:sp>
        <p:nvSpPr>
          <p:cNvPr id="68" name="Retângulo 67">
            <a:extLst>
              <a:ext uri="{FF2B5EF4-FFF2-40B4-BE49-F238E27FC236}">
                <a16:creationId xmlns:a16="http://schemas.microsoft.com/office/drawing/2014/main" id="{1868C0E2-3EB8-BCFA-F13C-911D7DA11D1F}"/>
              </a:ext>
            </a:extLst>
          </p:cNvPr>
          <p:cNvSpPr/>
          <p:nvPr/>
        </p:nvSpPr>
        <p:spPr>
          <a:xfrm>
            <a:off x="-320728" y="150832"/>
            <a:ext cx="7712349" cy="923561"/>
          </a:xfrm>
          <a:prstGeom prst="rect">
            <a:avLst/>
          </a:prstGeom>
          <a:gradFill flip="none" rotWithShape="1">
            <a:gsLst>
              <a:gs pos="0">
                <a:srgbClr val="BD4D02">
                  <a:shade val="30000"/>
                  <a:satMod val="115000"/>
                </a:srgbClr>
              </a:gs>
              <a:gs pos="50000">
                <a:srgbClr val="BD4D02">
                  <a:shade val="67500"/>
                  <a:satMod val="115000"/>
                </a:srgbClr>
              </a:gs>
              <a:gs pos="100000">
                <a:srgbClr val="BD4D02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pt-BR" dirty="0">
              <a:solidFill>
                <a:schemeClr val="tx1"/>
              </a:solidFill>
              <a:latin typeface="DM Sans"/>
              <a:ea typeface="DM Sans"/>
              <a:cs typeface="DM Sans"/>
            </a:endParaRPr>
          </a:p>
        </p:txBody>
      </p:sp>
      <p:cxnSp>
        <p:nvCxnSpPr>
          <p:cNvPr id="233" name="Google Shape;384;p30">
            <a:extLst>
              <a:ext uri="{FF2B5EF4-FFF2-40B4-BE49-F238E27FC236}">
                <a16:creationId xmlns:a16="http://schemas.microsoft.com/office/drawing/2014/main" id="{F42ABB2B-55D4-1F08-5FF8-ECB1F8AAF464}"/>
              </a:ext>
            </a:extLst>
          </p:cNvPr>
          <p:cNvCxnSpPr/>
          <p:nvPr/>
        </p:nvCxnSpPr>
        <p:spPr>
          <a:xfrm>
            <a:off x="-4342882" y="4724390"/>
            <a:ext cx="0" cy="607521"/>
          </a:xfrm>
          <a:prstGeom prst="straightConnector1">
            <a:avLst/>
          </a:prstGeom>
          <a:noFill/>
          <a:ln w="19050" cap="flat" cmpd="sng">
            <a:solidFill>
              <a:schemeClr val="bg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53" name="CaixaDeTexto 252">
            <a:extLst>
              <a:ext uri="{FF2B5EF4-FFF2-40B4-BE49-F238E27FC236}">
                <a16:creationId xmlns:a16="http://schemas.microsoft.com/office/drawing/2014/main" id="{58CF1A0C-D384-BCCA-31CB-7E9D2D20FA6D}"/>
              </a:ext>
            </a:extLst>
          </p:cNvPr>
          <p:cNvSpPr txBox="1"/>
          <p:nvPr/>
        </p:nvSpPr>
        <p:spPr>
          <a:xfrm>
            <a:off x="159530" y="310112"/>
            <a:ext cx="5773973" cy="7058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FD70103-D87A-F0B7-EFFD-F2DD408E4B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137" y="345833"/>
            <a:ext cx="891527" cy="766905"/>
          </a:xfrm>
          <a:prstGeom prst="rect">
            <a:avLst/>
          </a:prstGeom>
        </p:spPr>
      </p:pic>
      <p:sp>
        <p:nvSpPr>
          <p:cNvPr id="69" name="CaixaDeTexto 1">
            <a:extLst>
              <a:ext uri="{FF2B5EF4-FFF2-40B4-BE49-F238E27FC236}">
                <a16:creationId xmlns:a16="http://schemas.microsoft.com/office/drawing/2014/main" id="{834B3430-8C05-497C-5898-263506FCE9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20728" y="263247"/>
            <a:ext cx="771234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r>
              <a:rPr lang="pt-BR" altLang="pt-BR" sz="4000" b="1" dirty="0">
                <a:solidFill>
                  <a:schemeClr val="bg1"/>
                </a:solidFill>
                <a:latin typeface="Calibri" pitchFamily="34" charset="0"/>
              </a:rPr>
              <a:t>CULTURA DE PERCEPÇÃO DE RISCO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97C0888-6026-F7A8-8B65-1F857642FDEA}"/>
              </a:ext>
            </a:extLst>
          </p:cNvPr>
          <p:cNvSpPr txBox="1"/>
          <p:nvPr/>
        </p:nvSpPr>
        <p:spPr>
          <a:xfrm>
            <a:off x="8047017" y="300638"/>
            <a:ext cx="324989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5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DIVISÃO DE PREVENÇÃO</a:t>
            </a:r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3F5822D-2A73-4589-9CF9-BF00BC254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549" y="1402784"/>
            <a:ext cx="9692490" cy="545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38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C7CB9-4659-71E3-DFFF-A27E44122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tângulo 53">
            <a:extLst>
              <a:ext uri="{FF2B5EF4-FFF2-40B4-BE49-F238E27FC236}">
                <a16:creationId xmlns:a16="http://schemas.microsoft.com/office/drawing/2014/main" id="{A9DB630C-2386-E670-5401-EF47189862C8}"/>
              </a:ext>
            </a:extLst>
          </p:cNvPr>
          <p:cNvSpPr/>
          <p:nvPr/>
        </p:nvSpPr>
        <p:spPr>
          <a:xfrm>
            <a:off x="794" y="1669560"/>
            <a:ext cx="12192000" cy="5188440"/>
          </a:xfrm>
          <a:prstGeom prst="rect">
            <a:avLst/>
          </a:prstGeom>
          <a:gradFill flip="none" rotWithShape="1">
            <a:gsLst>
              <a:gs pos="0">
                <a:srgbClr val="35455A">
                  <a:shade val="30000"/>
                  <a:satMod val="115000"/>
                </a:srgbClr>
              </a:gs>
              <a:gs pos="50000">
                <a:srgbClr val="35455A">
                  <a:shade val="67500"/>
                  <a:satMod val="115000"/>
                </a:srgbClr>
              </a:gs>
              <a:gs pos="100000">
                <a:srgbClr val="35455A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6901B57E-2FBD-D5A6-43C2-6FAE70C85818}"/>
              </a:ext>
            </a:extLst>
          </p:cNvPr>
          <p:cNvSpPr/>
          <p:nvPr/>
        </p:nvSpPr>
        <p:spPr>
          <a:xfrm>
            <a:off x="794" y="0"/>
            <a:ext cx="12192000" cy="140278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pt-BR" dirty="0">
              <a:solidFill>
                <a:schemeClr val="tx1"/>
              </a:solidFill>
              <a:latin typeface="DM Sans"/>
              <a:ea typeface="DM Sans"/>
              <a:cs typeface="DM Sans"/>
            </a:endParaRPr>
          </a:p>
        </p:txBody>
      </p:sp>
      <p:sp>
        <p:nvSpPr>
          <p:cNvPr id="68" name="Retângulo 67">
            <a:extLst>
              <a:ext uri="{FF2B5EF4-FFF2-40B4-BE49-F238E27FC236}">
                <a16:creationId xmlns:a16="http://schemas.microsoft.com/office/drawing/2014/main" id="{FD7CF703-1F74-4E20-640F-2CAA925F8628}"/>
              </a:ext>
            </a:extLst>
          </p:cNvPr>
          <p:cNvSpPr/>
          <p:nvPr/>
        </p:nvSpPr>
        <p:spPr>
          <a:xfrm>
            <a:off x="-320728" y="150832"/>
            <a:ext cx="7712349" cy="923561"/>
          </a:xfrm>
          <a:prstGeom prst="rect">
            <a:avLst/>
          </a:prstGeom>
          <a:gradFill flip="none" rotWithShape="1">
            <a:gsLst>
              <a:gs pos="0">
                <a:srgbClr val="BD4D02">
                  <a:shade val="30000"/>
                  <a:satMod val="115000"/>
                </a:srgbClr>
              </a:gs>
              <a:gs pos="50000">
                <a:srgbClr val="BD4D02">
                  <a:shade val="67500"/>
                  <a:satMod val="115000"/>
                </a:srgbClr>
              </a:gs>
              <a:gs pos="100000">
                <a:srgbClr val="BD4D02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pt-BR" dirty="0">
              <a:solidFill>
                <a:schemeClr val="tx1"/>
              </a:solidFill>
              <a:latin typeface="DM Sans"/>
              <a:ea typeface="DM Sans"/>
              <a:cs typeface="DM Sans"/>
            </a:endParaRPr>
          </a:p>
        </p:txBody>
      </p:sp>
      <p:cxnSp>
        <p:nvCxnSpPr>
          <p:cNvPr id="233" name="Google Shape;384;p30">
            <a:extLst>
              <a:ext uri="{FF2B5EF4-FFF2-40B4-BE49-F238E27FC236}">
                <a16:creationId xmlns:a16="http://schemas.microsoft.com/office/drawing/2014/main" id="{2C9B9FD7-CBD1-327E-87AD-B3AFF504AD87}"/>
              </a:ext>
            </a:extLst>
          </p:cNvPr>
          <p:cNvCxnSpPr/>
          <p:nvPr/>
        </p:nvCxnSpPr>
        <p:spPr>
          <a:xfrm>
            <a:off x="-4342882" y="4724390"/>
            <a:ext cx="0" cy="607521"/>
          </a:xfrm>
          <a:prstGeom prst="straightConnector1">
            <a:avLst/>
          </a:prstGeom>
          <a:noFill/>
          <a:ln w="19050" cap="flat" cmpd="sng">
            <a:solidFill>
              <a:schemeClr val="bg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53" name="CaixaDeTexto 252">
            <a:extLst>
              <a:ext uri="{FF2B5EF4-FFF2-40B4-BE49-F238E27FC236}">
                <a16:creationId xmlns:a16="http://schemas.microsoft.com/office/drawing/2014/main" id="{EC62E54A-6EE9-06D8-C301-D369268CE5C0}"/>
              </a:ext>
            </a:extLst>
          </p:cNvPr>
          <p:cNvSpPr txBox="1"/>
          <p:nvPr/>
        </p:nvSpPr>
        <p:spPr>
          <a:xfrm>
            <a:off x="159530" y="310112"/>
            <a:ext cx="5773973" cy="7058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CAE5E5C-6973-BF33-7BD9-97DCA1E30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137" y="345833"/>
            <a:ext cx="891527" cy="766905"/>
          </a:xfrm>
          <a:prstGeom prst="rect">
            <a:avLst/>
          </a:prstGeom>
        </p:spPr>
      </p:pic>
      <p:sp>
        <p:nvSpPr>
          <p:cNvPr id="69" name="CaixaDeTexto 1">
            <a:extLst>
              <a:ext uri="{FF2B5EF4-FFF2-40B4-BE49-F238E27FC236}">
                <a16:creationId xmlns:a16="http://schemas.microsoft.com/office/drawing/2014/main" id="{758345C3-B2A4-0404-8FE3-658F568770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20728" y="263247"/>
            <a:ext cx="771234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r>
              <a:rPr lang="pt-BR" altLang="pt-BR" sz="4000" b="1" dirty="0">
                <a:solidFill>
                  <a:schemeClr val="bg1"/>
                </a:solidFill>
                <a:latin typeface="Calibri" pitchFamily="34" charset="0"/>
              </a:rPr>
              <a:t>IDENTIFICAÇÃO DE RISCOS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B4A7684-1BBE-70F5-BE42-24040965F335}"/>
              </a:ext>
            </a:extLst>
          </p:cNvPr>
          <p:cNvSpPr txBox="1"/>
          <p:nvPr/>
        </p:nvSpPr>
        <p:spPr>
          <a:xfrm>
            <a:off x="8047017" y="300638"/>
            <a:ext cx="324989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5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DIVISÃO DE PREVENÇÃO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123D9BE-2A41-0BFE-BDAC-B2DD51F7E3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137" y="1403312"/>
            <a:ext cx="9698732" cy="546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9375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734</Words>
  <Application>Microsoft Office PowerPoint</Application>
  <PresentationFormat>Personalizar</PresentationFormat>
  <Paragraphs>122</Paragraphs>
  <Slides>26</Slides>
  <Notes>8</Notes>
  <HiddenSlides>0</HiddenSlides>
  <MMClips>2</MMClips>
  <ScaleCrop>false</ScaleCrop>
  <HeadingPairs>
    <vt:vector size="8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0</vt:i4>
      </vt:variant>
      <vt:variant>
        <vt:lpstr>Títulos de slides</vt:lpstr>
      </vt:variant>
      <vt:variant>
        <vt:i4>26</vt:i4>
      </vt:variant>
    </vt:vector>
  </HeadingPairs>
  <TitlesOfParts>
    <vt:vector size="34" baseType="lpstr">
      <vt:lpstr>Arial</vt:lpstr>
      <vt:lpstr>Calibri</vt:lpstr>
      <vt:lpstr>DM Sans</vt:lpstr>
      <vt:lpstr>Franklin Gothic Demi Cond</vt:lpstr>
      <vt:lpstr>Karla</vt:lpstr>
      <vt:lpstr>Segoe UI</vt:lpstr>
      <vt:lpstr>Tahoma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Tiago Luiz Lourencon</cp:lastModifiedBy>
  <cp:revision>5</cp:revision>
  <dcterms:modified xsi:type="dcterms:W3CDTF">2026-08-20T19:44:11Z</dcterms:modified>
</cp:coreProperties>
</file>