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  <p:sldId id="259" r:id="rId6"/>
    <p:sldId id="266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57" r:id="rId15"/>
  </p:sldIdLst>
  <p:sldSz cx="18288000" cy="10287000"/>
  <p:notesSz cx="6858000" cy="9144000"/>
  <p:embeddedFontLst>
    <p:embeddedFont>
      <p:font typeface="Aptos Bold" panose="020B0004020202020204" pitchFamily="34" charset="0"/>
      <p:regular r:id="rId16"/>
      <p:bold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  <p:embeddedFont>
      <p:font typeface="Verdana Bold" panose="020B0804030504040204" pitchFamily="34" charset="0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353D3-213D-2E58-181D-80ED72E92290}" v="139" dt="2026-08-19T17:48:29.182"/>
    <p1510:client id="{17AABC0F-F568-9FB1-ECC2-0B5990834960}" v="4" dt="2026-08-19T14:36:32.164"/>
    <p1510:client id="{88663115-B8FA-5E2A-5D62-1FC60870F4FC}" v="305" dt="2026-08-20T18:46:59.850"/>
    <p1510:client id="{FDAA60F1-7AE1-C500-8172-E110AFB7BD24}" v="162" dt="2026-08-19T17:11:50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1620AC-EDE4-4EF4-8C25-D2C284C14310}" type="doc">
      <dgm:prSet loTypeId="urn:microsoft.com/office/officeart/2005/8/layout/process3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t-BR"/>
        </a:p>
      </dgm:t>
    </dgm:pt>
    <dgm:pt modelId="{62A08278-FD29-410D-9483-880C29825043}">
      <dgm:prSet phldrT="[Texto]" phldr="0" custT="1"/>
      <dgm:spPr>
        <a:solidFill>
          <a:srgbClr val="003CBF"/>
        </a:solidFill>
      </dgm:spPr>
      <dgm:t>
        <a:bodyPr/>
        <a:lstStyle/>
        <a:p>
          <a:r>
            <a:rPr lang="pt-BR" sz="1800" b="1">
              <a:latin typeface="Verdana"/>
              <a:ea typeface="Verdana"/>
            </a:rPr>
            <a:t>ROTEIRO</a:t>
          </a:r>
        </a:p>
      </dgm:t>
    </dgm:pt>
    <dgm:pt modelId="{4CA3F990-7372-4EE8-B76C-7C479D1DBB26}" type="parTrans" cxnId="{3256A247-23CC-406B-B02E-BB4ECA4892A2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1B564648-E3BC-4C8A-B44A-19B31C331C4C}" type="sibTrans" cxnId="{3256A247-23CC-406B-B02E-BB4ECA4892A2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F0A3CCE7-2789-4AAD-92A2-171AACFE7B72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None/>
          </a:pPr>
          <a:r>
            <a:rPr lang="pt-BR" b="1">
              <a:latin typeface="Verdana"/>
              <a:ea typeface="Verdana"/>
            </a:rPr>
            <a:t>Referência:</a:t>
          </a:r>
        </a:p>
      </dgm:t>
    </dgm:pt>
    <dgm:pt modelId="{04AD0246-3799-4D99-9836-7D3C22556227}" type="parTrans" cxnId="{1714D838-EAB7-4BD7-B633-57A1EA1599D2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B30905AE-FB60-47D3-B7D6-5CD4C3F0E1DA}" type="sibTrans" cxnId="{1714D838-EAB7-4BD7-B633-57A1EA1599D2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2DEBAF38-59C0-4EC8-8EF8-43CA8592B675}">
      <dgm:prSet phldrT="[Texto]" phldr="0" custT="1"/>
      <dgm:spPr>
        <a:solidFill>
          <a:srgbClr val="003CBF"/>
        </a:solidFill>
      </dgm:spPr>
      <dgm:t>
        <a:bodyPr/>
        <a:lstStyle/>
        <a:p>
          <a:r>
            <a:rPr lang="pt-BR" sz="1800" b="1">
              <a:latin typeface="Verdana"/>
              <a:ea typeface="Verdana"/>
            </a:rPr>
            <a:t>ETP</a:t>
          </a:r>
        </a:p>
      </dgm:t>
    </dgm:pt>
    <dgm:pt modelId="{F1AE6893-FB92-4EE2-99D2-E3FC4B487E95}" type="parTrans" cxnId="{92C2CC5B-3A56-4D7D-A90D-F6158653BDD8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9140D43B-792A-4433-B9FD-62824E93FA81}" type="sibTrans" cxnId="{92C2CC5B-3A56-4D7D-A90D-F6158653BDD8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E2D0DF66-222B-4E3E-B4DA-DDD86348C4FB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None/>
          </a:pPr>
          <a:r>
            <a:rPr lang="pt-BR" b="1">
              <a:latin typeface="Verdana"/>
              <a:ea typeface="Verdana"/>
            </a:rPr>
            <a:t>Solução:</a:t>
          </a:r>
        </a:p>
      </dgm:t>
    </dgm:pt>
    <dgm:pt modelId="{72DF8D16-F2FC-425F-8A9E-E7275AB3A02A}" type="parTrans" cxnId="{51B8773E-7228-41E8-99B3-BC6B0E2763DA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3C87F46E-63D3-44A0-BFD4-8EC367C4FB27}" type="sibTrans" cxnId="{51B8773E-7228-41E8-99B3-BC6B0E2763DA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9A56AE6F-60AC-460B-B923-A3165AAFE7EB}">
      <dgm:prSet phldrT="[Texto]" phldr="0" custT="1"/>
      <dgm:spPr>
        <a:solidFill>
          <a:srgbClr val="003CBF"/>
        </a:solidFill>
      </dgm:spPr>
      <dgm:t>
        <a:bodyPr/>
        <a:lstStyle/>
        <a:p>
          <a:r>
            <a:rPr lang="pt-BR" sz="1800" b="1">
              <a:latin typeface="Verdana"/>
              <a:ea typeface="Verdana"/>
            </a:rPr>
            <a:t>TR</a:t>
          </a:r>
        </a:p>
      </dgm:t>
    </dgm:pt>
    <dgm:pt modelId="{958E90CF-788F-40DC-9463-3850DBB0B508}" type="parTrans" cxnId="{2B47AB5E-22FC-4CFF-95C1-5F94CD1C61CE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A6D22EA0-5262-426A-B67F-93F9446CED17}" type="sibTrans" cxnId="{2B47AB5E-22FC-4CFF-95C1-5F94CD1C61CE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420B7A2D-8CDC-4F30-B4FC-77AC7A27026F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None/>
          </a:pPr>
          <a:r>
            <a:rPr lang="pt-BR" b="1">
              <a:latin typeface="Verdana"/>
              <a:ea typeface="Verdana"/>
            </a:rPr>
            <a:t>Execução:</a:t>
          </a:r>
        </a:p>
      </dgm:t>
    </dgm:pt>
    <dgm:pt modelId="{5D179648-5E98-45E1-AC62-DA835DBA90CC}" type="parTrans" cxnId="{0B53B545-14BA-4468-86E7-1B1BE032974A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171A6812-804C-4ADE-B5FF-23CE0735AE1E}" type="sibTrans" cxnId="{0B53B545-14BA-4468-86E7-1B1BE032974A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DAB1DF4A-6B51-4A57-9C9E-4C5F0DA67A78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>
              <a:latin typeface="Verdana"/>
              <a:ea typeface="Verdana"/>
            </a:rPr>
            <a:t>Escopo da contratação
Estrutura dos produtos
TR vem da descrição da solução no ETP</a:t>
          </a:r>
        </a:p>
      </dgm:t>
    </dgm:pt>
    <dgm:pt modelId="{65F74E3A-3257-493B-9675-1E5E2048AC85}" type="parTrans" cxnId="{FAE1AE5C-2FFC-411F-BE32-477A30E96F37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F506ECC9-A6A6-4311-963C-754D8D93ADC9}" type="sibTrans" cxnId="{FAE1AE5C-2FFC-411F-BE32-477A30E96F37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7B58C041-4CBF-4DE3-8FC9-147097CBFEB0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>
              <a:latin typeface="Verdana"/>
              <a:ea typeface="Verdana"/>
            </a:rPr>
            <a:t>Método</a:t>
          </a:r>
        </a:p>
      </dgm:t>
    </dgm:pt>
    <dgm:pt modelId="{227F9FA7-7CBE-4165-8614-20079FC63B29}" type="parTrans" cxnId="{EE3B2100-5AF7-4467-BB80-ABD4115F0ECE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1DDC9025-90ED-4434-9B37-26EB19F5B486}" type="sibTrans" cxnId="{EE3B2100-5AF7-4467-BB80-ABD4115F0ECE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DF85F2CC-8596-4953-B98D-ADB84A1E1DFF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>
              <a:latin typeface="Verdana"/>
              <a:ea typeface="Verdana"/>
            </a:rPr>
            <a:t>Conteúdo</a:t>
          </a:r>
        </a:p>
      </dgm:t>
    </dgm:pt>
    <dgm:pt modelId="{3B56C303-DFC0-48AD-BDB2-400D40F2B068}" type="parTrans" cxnId="{E0E01DC7-0774-4398-8218-E405BC1734D4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CBEB2476-FE84-484C-924C-0FB851235B5F}" type="sibTrans" cxnId="{E0E01DC7-0774-4398-8218-E405BC1734D4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EFAAEB25-6BEE-439F-AEEB-52BEEE25C626}">
      <dgm:prSet phldrT="[Texto]" phldr="0"/>
      <dgm:spPr>
        <a:ln>
          <a:solidFill>
            <a:srgbClr val="0033CC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t-BR">
              <a:latin typeface="Verdana"/>
              <a:ea typeface="Verdana"/>
            </a:rPr>
            <a:t>Detalhamento da execução
Critérios de avaliação
Medição e pagamento</a:t>
          </a:r>
        </a:p>
      </dgm:t>
    </dgm:pt>
    <dgm:pt modelId="{17757715-862E-498A-9DAB-A41E3602339E}" type="parTrans" cxnId="{F5C5825A-B7F3-4621-B3BC-03A787E86781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67F178E3-536A-40C2-9762-93618D0AB1FA}" type="sibTrans" cxnId="{F5C5825A-B7F3-4621-B3BC-03A787E86781}">
      <dgm:prSet/>
      <dgm:spPr/>
      <dgm:t>
        <a:bodyPr/>
        <a:lstStyle/>
        <a:p>
          <a:endParaRPr lang="pt-BR">
            <a:latin typeface="Montserrat" panose="00000500000000000000" pitchFamily="2" charset="0"/>
          </a:endParaRPr>
        </a:p>
      </dgm:t>
    </dgm:pt>
    <dgm:pt modelId="{AE0FED24-089F-4A08-A18C-F62EC61CCAD7}" type="pres">
      <dgm:prSet presAssocID="{4C1620AC-EDE4-4EF4-8C25-D2C284C14310}" presName="linearFlow" presStyleCnt="0">
        <dgm:presLayoutVars>
          <dgm:dir/>
          <dgm:animLvl val="lvl"/>
          <dgm:resizeHandles val="exact"/>
        </dgm:presLayoutVars>
      </dgm:prSet>
      <dgm:spPr/>
    </dgm:pt>
    <dgm:pt modelId="{BBA48419-7FEB-4F1B-A37E-C57F3BB4952C}" type="pres">
      <dgm:prSet presAssocID="{62A08278-FD29-410D-9483-880C29825043}" presName="composite" presStyleCnt="0"/>
      <dgm:spPr/>
    </dgm:pt>
    <dgm:pt modelId="{576AE3A6-4A79-499B-A605-C60B17966481}" type="pres">
      <dgm:prSet presAssocID="{62A08278-FD29-410D-9483-880C29825043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9A91E82-6EF6-46B5-AB23-03FDCB8DE1F3}" type="pres">
      <dgm:prSet presAssocID="{62A08278-FD29-410D-9483-880C29825043}" presName="parSh" presStyleLbl="node1" presStyleIdx="0" presStyleCnt="3" custLinFactNeighborX="1571"/>
      <dgm:spPr/>
    </dgm:pt>
    <dgm:pt modelId="{C8E37EF1-41CA-4AC1-ABA8-FD73A2515C21}" type="pres">
      <dgm:prSet presAssocID="{62A08278-FD29-410D-9483-880C29825043}" presName="desTx" presStyleLbl="fgAcc1" presStyleIdx="0" presStyleCnt="3">
        <dgm:presLayoutVars>
          <dgm:bulletEnabled val="1"/>
        </dgm:presLayoutVars>
      </dgm:prSet>
      <dgm:spPr/>
    </dgm:pt>
    <dgm:pt modelId="{CF77037C-BCA3-47A6-82A2-569E61189C7F}" type="pres">
      <dgm:prSet presAssocID="{1B564648-E3BC-4C8A-B44A-19B31C331C4C}" presName="sibTrans" presStyleLbl="sibTrans2D1" presStyleIdx="0" presStyleCnt="2"/>
      <dgm:spPr/>
    </dgm:pt>
    <dgm:pt modelId="{200FBDF3-1C1A-4829-A111-56A63148B906}" type="pres">
      <dgm:prSet presAssocID="{1B564648-E3BC-4C8A-B44A-19B31C331C4C}" presName="connTx" presStyleLbl="sibTrans2D1" presStyleIdx="0" presStyleCnt="2"/>
      <dgm:spPr/>
    </dgm:pt>
    <dgm:pt modelId="{DE152F00-ACBF-49C1-9F76-095C4BB8F77A}" type="pres">
      <dgm:prSet presAssocID="{2DEBAF38-59C0-4EC8-8EF8-43CA8592B675}" presName="composite" presStyleCnt="0"/>
      <dgm:spPr/>
    </dgm:pt>
    <dgm:pt modelId="{E1673E0D-F4C4-47B5-B65D-C9B1B0122EC5}" type="pres">
      <dgm:prSet presAssocID="{2DEBAF38-59C0-4EC8-8EF8-43CA8592B675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F6FA3F5-99DE-41E1-9A96-DE8B9739B575}" type="pres">
      <dgm:prSet presAssocID="{2DEBAF38-59C0-4EC8-8EF8-43CA8592B675}" presName="parSh" presStyleLbl="node1" presStyleIdx="1" presStyleCnt="3" custLinFactNeighborX="1571"/>
      <dgm:spPr/>
    </dgm:pt>
    <dgm:pt modelId="{C4E2AD92-9E9C-4CAA-AA7A-7774DC5B18FE}" type="pres">
      <dgm:prSet presAssocID="{2DEBAF38-59C0-4EC8-8EF8-43CA8592B675}" presName="desTx" presStyleLbl="fgAcc1" presStyleIdx="1" presStyleCnt="3">
        <dgm:presLayoutVars>
          <dgm:bulletEnabled val="1"/>
        </dgm:presLayoutVars>
      </dgm:prSet>
      <dgm:spPr/>
    </dgm:pt>
    <dgm:pt modelId="{BC993A9C-F102-493F-B0BF-486139D850D6}" type="pres">
      <dgm:prSet presAssocID="{9140D43B-792A-4433-B9FD-62824E93FA81}" presName="sibTrans" presStyleLbl="sibTrans2D1" presStyleIdx="1" presStyleCnt="2"/>
      <dgm:spPr/>
    </dgm:pt>
    <dgm:pt modelId="{C8CA9CED-2CD9-44B2-BA92-9257CFA88780}" type="pres">
      <dgm:prSet presAssocID="{9140D43B-792A-4433-B9FD-62824E93FA81}" presName="connTx" presStyleLbl="sibTrans2D1" presStyleIdx="1" presStyleCnt="2"/>
      <dgm:spPr/>
    </dgm:pt>
    <dgm:pt modelId="{C12EB685-4F0F-499A-821E-8DA541AF6C3D}" type="pres">
      <dgm:prSet presAssocID="{9A56AE6F-60AC-460B-B923-A3165AAFE7EB}" presName="composite" presStyleCnt="0"/>
      <dgm:spPr/>
    </dgm:pt>
    <dgm:pt modelId="{A729FACA-A60F-4EC2-9D8E-8B431B8A8A51}" type="pres">
      <dgm:prSet presAssocID="{9A56AE6F-60AC-460B-B923-A3165AAFE7EB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FD54AE1-6CBB-4A41-9BD7-42B7EAE7407E}" type="pres">
      <dgm:prSet presAssocID="{9A56AE6F-60AC-460B-B923-A3165AAFE7EB}" presName="parSh" presStyleLbl="node1" presStyleIdx="2" presStyleCnt="3"/>
      <dgm:spPr/>
    </dgm:pt>
    <dgm:pt modelId="{B525ACAE-1632-4D69-9190-05D90F7231E3}" type="pres">
      <dgm:prSet presAssocID="{9A56AE6F-60AC-460B-B923-A3165AAFE7EB}" presName="desTx" presStyleLbl="fgAcc1" presStyleIdx="2" presStyleCnt="3">
        <dgm:presLayoutVars>
          <dgm:bulletEnabled val="1"/>
        </dgm:presLayoutVars>
      </dgm:prSet>
      <dgm:spPr/>
    </dgm:pt>
  </dgm:ptLst>
  <dgm:cxnLst>
    <dgm:cxn modelId="{EE3B2100-5AF7-4467-BB80-ABD4115F0ECE}" srcId="{62A08278-FD29-410D-9483-880C29825043}" destId="{7B58C041-4CBF-4DE3-8FC9-147097CBFEB0}" srcOrd="1" destOrd="0" parTransId="{227F9FA7-7CBE-4165-8614-20079FC63B29}" sibTransId="{1DDC9025-90ED-4434-9B37-26EB19F5B486}"/>
    <dgm:cxn modelId="{F693C90D-2CD8-4E83-A3FD-515C4D364AA6}" type="presOf" srcId="{9A56AE6F-60AC-460B-B923-A3165AAFE7EB}" destId="{2FD54AE1-6CBB-4A41-9BD7-42B7EAE7407E}" srcOrd="1" destOrd="0" presId="urn:microsoft.com/office/officeart/2005/8/layout/process3"/>
    <dgm:cxn modelId="{11F5A128-90B3-4850-B3AF-2DC967CDF1E8}" type="presOf" srcId="{EFAAEB25-6BEE-439F-AEEB-52BEEE25C626}" destId="{B525ACAE-1632-4D69-9190-05D90F7231E3}" srcOrd="0" destOrd="1" presId="urn:microsoft.com/office/officeart/2005/8/layout/process3"/>
    <dgm:cxn modelId="{880FDF2E-8E7E-47A0-A64D-A495820B5815}" type="presOf" srcId="{DF85F2CC-8596-4953-B98D-ADB84A1E1DFF}" destId="{C8E37EF1-41CA-4AC1-ABA8-FD73A2515C21}" srcOrd="0" destOrd="2" presId="urn:microsoft.com/office/officeart/2005/8/layout/process3"/>
    <dgm:cxn modelId="{1714D838-EAB7-4BD7-B633-57A1EA1599D2}" srcId="{62A08278-FD29-410D-9483-880C29825043}" destId="{F0A3CCE7-2789-4AAD-92A2-171AACFE7B72}" srcOrd="0" destOrd="0" parTransId="{04AD0246-3799-4D99-9836-7D3C22556227}" sibTransId="{B30905AE-FB60-47D3-B7D6-5CD4C3F0E1DA}"/>
    <dgm:cxn modelId="{51B8773E-7228-41E8-99B3-BC6B0E2763DA}" srcId="{2DEBAF38-59C0-4EC8-8EF8-43CA8592B675}" destId="{E2D0DF66-222B-4E3E-B4DA-DDD86348C4FB}" srcOrd="0" destOrd="0" parTransId="{72DF8D16-F2FC-425F-8A9E-E7275AB3A02A}" sibTransId="{3C87F46E-63D3-44A0-BFD4-8EC367C4FB27}"/>
    <dgm:cxn modelId="{92C2CC5B-3A56-4D7D-A90D-F6158653BDD8}" srcId="{4C1620AC-EDE4-4EF4-8C25-D2C284C14310}" destId="{2DEBAF38-59C0-4EC8-8EF8-43CA8592B675}" srcOrd="1" destOrd="0" parTransId="{F1AE6893-FB92-4EE2-99D2-E3FC4B487E95}" sibTransId="{9140D43B-792A-4433-B9FD-62824E93FA81}"/>
    <dgm:cxn modelId="{FAE1AE5C-2FFC-411F-BE32-477A30E96F37}" srcId="{2DEBAF38-59C0-4EC8-8EF8-43CA8592B675}" destId="{DAB1DF4A-6B51-4A57-9C9E-4C5F0DA67A78}" srcOrd="1" destOrd="0" parTransId="{65F74E3A-3257-493B-9675-1E5E2048AC85}" sibTransId="{F506ECC9-A6A6-4311-963C-754D8D93ADC9}"/>
    <dgm:cxn modelId="{2B47AB5E-22FC-4CFF-95C1-5F94CD1C61CE}" srcId="{4C1620AC-EDE4-4EF4-8C25-D2C284C14310}" destId="{9A56AE6F-60AC-460B-B923-A3165AAFE7EB}" srcOrd="2" destOrd="0" parTransId="{958E90CF-788F-40DC-9463-3850DBB0B508}" sibTransId="{A6D22EA0-5262-426A-B67F-93F9446CED17}"/>
    <dgm:cxn modelId="{A8744761-A9D1-4BA5-B541-30DAB28FFD77}" type="presOf" srcId="{1B564648-E3BC-4C8A-B44A-19B31C331C4C}" destId="{CF77037C-BCA3-47A6-82A2-569E61189C7F}" srcOrd="0" destOrd="0" presId="urn:microsoft.com/office/officeart/2005/8/layout/process3"/>
    <dgm:cxn modelId="{B4AFD262-A2A6-4176-B138-FA5C72B3D102}" type="presOf" srcId="{E2D0DF66-222B-4E3E-B4DA-DDD86348C4FB}" destId="{C4E2AD92-9E9C-4CAA-AA7A-7774DC5B18FE}" srcOrd="0" destOrd="0" presId="urn:microsoft.com/office/officeart/2005/8/layout/process3"/>
    <dgm:cxn modelId="{0B53B545-14BA-4468-86E7-1B1BE032974A}" srcId="{9A56AE6F-60AC-460B-B923-A3165AAFE7EB}" destId="{420B7A2D-8CDC-4F30-B4FC-77AC7A27026F}" srcOrd="0" destOrd="0" parTransId="{5D179648-5E98-45E1-AC62-DA835DBA90CC}" sibTransId="{171A6812-804C-4ADE-B5FF-23CE0735AE1E}"/>
    <dgm:cxn modelId="{6D1F1C67-F057-42C2-8FD6-6DEA7458BF20}" type="presOf" srcId="{4C1620AC-EDE4-4EF4-8C25-D2C284C14310}" destId="{AE0FED24-089F-4A08-A18C-F62EC61CCAD7}" srcOrd="0" destOrd="0" presId="urn:microsoft.com/office/officeart/2005/8/layout/process3"/>
    <dgm:cxn modelId="{3256A247-23CC-406B-B02E-BB4ECA4892A2}" srcId="{4C1620AC-EDE4-4EF4-8C25-D2C284C14310}" destId="{62A08278-FD29-410D-9483-880C29825043}" srcOrd="0" destOrd="0" parTransId="{4CA3F990-7372-4EE8-B76C-7C479D1DBB26}" sibTransId="{1B564648-E3BC-4C8A-B44A-19B31C331C4C}"/>
    <dgm:cxn modelId="{9CE9826A-71D0-468F-9C8C-36DC972D5BB8}" type="presOf" srcId="{62A08278-FD29-410D-9483-880C29825043}" destId="{79A91E82-6EF6-46B5-AB23-03FDCB8DE1F3}" srcOrd="1" destOrd="0" presId="urn:microsoft.com/office/officeart/2005/8/layout/process3"/>
    <dgm:cxn modelId="{6327C06A-CD1D-4EFF-A8A3-CBFBCC296B62}" type="presOf" srcId="{7B58C041-4CBF-4DE3-8FC9-147097CBFEB0}" destId="{C8E37EF1-41CA-4AC1-ABA8-FD73A2515C21}" srcOrd="0" destOrd="1" presId="urn:microsoft.com/office/officeart/2005/8/layout/process3"/>
    <dgm:cxn modelId="{9007D976-5B85-4ADB-BE09-AD4ADBD302EC}" type="presOf" srcId="{2DEBAF38-59C0-4EC8-8EF8-43CA8592B675}" destId="{1F6FA3F5-99DE-41E1-9A96-DE8B9739B575}" srcOrd="1" destOrd="0" presId="urn:microsoft.com/office/officeart/2005/8/layout/process3"/>
    <dgm:cxn modelId="{296CFD56-C996-4F42-9C61-FD67C735DA2E}" type="presOf" srcId="{9A56AE6F-60AC-460B-B923-A3165AAFE7EB}" destId="{A729FACA-A60F-4EC2-9D8E-8B431B8A8A51}" srcOrd="0" destOrd="0" presId="urn:microsoft.com/office/officeart/2005/8/layout/process3"/>
    <dgm:cxn modelId="{FB329F77-4E31-4C27-8A59-B045B83066C6}" type="presOf" srcId="{1B564648-E3BC-4C8A-B44A-19B31C331C4C}" destId="{200FBDF3-1C1A-4829-A111-56A63148B906}" srcOrd="1" destOrd="0" presId="urn:microsoft.com/office/officeart/2005/8/layout/process3"/>
    <dgm:cxn modelId="{32D7A179-27F3-4161-A79F-9EFD97EF1201}" type="presOf" srcId="{62A08278-FD29-410D-9483-880C29825043}" destId="{576AE3A6-4A79-499B-A605-C60B17966481}" srcOrd="0" destOrd="0" presId="urn:microsoft.com/office/officeart/2005/8/layout/process3"/>
    <dgm:cxn modelId="{F5C5825A-B7F3-4621-B3BC-03A787E86781}" srcId="{9A56AE6F-60AC-460B-B923-A3165AAFE7EB}" destId="{EFAAEB25-6BEE-439F-AEEB-52BEEE25C626}" srcOrd="1" destOrd="0" parTransId="{17757715-862E-498A-9DAB-A41E3602339E}" sibTransId="{67F178E3-536A-40C2-9762-93618D0AB1FA}"/>
    <dgm:cxn modelId="{0B004882-BB48-4272-8FB2-8F6456BC1AF4}" type="presOf" srcId="{9140D43B-792A-4433-B9FD-62824E93FA81}" destId="{C8CA9CED-2CD9-44B2-BA92-9257CFA88780}" srcOrd="1" destOrd="0" presId="urn:microsoft.com/office/officeart/2005/8/layout/process3"/>
    <dgm:cxn modelId="{CCE259B6-EE1C-4954-BA3B-637B02FF00C8}" type="presOf" srcId="{DAB1DF4A-6B51-4A57-9C9E-4C5F0DA67A78}" destId="{C4E2AD92-9E9C-4CAA-AA7A-7774DC5B18FE}" srcOrd="0" destOrd="1" presId="urn:microsoft.com/office/officeart/2005/8/layout/process3"/>
    <dgm:cxn modelId="{C58C4DC0-FDD6-484C-B79C-8A76FE269769}" type="presOf" srcId="{9140D43B-792A-4433-B9FD-62824E93FA81}" destId="{BC993A9C-F102-493F-B0BF-486139D850D6}" srcOrd="0" destOrd="0" presId="urn:microsoft.com/office/officeart/2005/8/layout/process3"/>
    <dgm:cxn modelId="{E0E01DC7-0774-4398-8218-E405BC1734D4}" srcId="{62A08278-FD29-410D-9483-880C29825043}" destId="{DF85F2CC-8596-4953-B98D-ADB84A1E1DFF}" srcOrd="2" destOrd="0" parTransId="{3B56C303-DFC0-48AD-BDB2-400D40F2B068}" sibTransId="{CBEB2476-FE84-484C-924C-0FB851235B5F}"/>
    <dgm:cxn modelId="{79465ECB-FC52-4D06-B540-67F1200FFF9A}" type="presOf" srcId="{420B7A2D-8CDC-4F30-B4FC-77AC7A27026F}" destId="{B525ACAE-1632-4D69-9190-05D90F7231E3}" srcOrd="0" destOrd="0" presId="urn:microsoft.com/office/officeart/2005/8/layout/process3"/>
    <dgm:cxn modelId="{38C949EF-AEDF-4638-84D8-7C4539177045}" type="presOf" srcId="{2DEBAF38-59C0-4EC8-8EF8-43CA8592B675}" destId="{E1673E0D-F4C4-47B5-B65D-C9B1B0122EC5}" srcOrd="0" destOrd="0" presId="urn:microsoft.com/office/officeart/2005/8/layout/process3"/>
    <dgm:cxn modelId="{FD2D1DF1-54DF-4D9D-B4BA-34FBE45447D8}" type="presOf" srcId="{F0A3CCE7-2789-4AAD-92A2-171AACFE7B72}" destId="{C8E37EF1-41CA-4AC1-ABA8-FD73A2515C21}" srcOrd="0" destOrd="0" presId="urn:microsoft.com/office/officeart/2005/8/layout/process3"/>
    <dgm:cxn modelId="{61808367-7BD0-4A5B-8C06-74C5D9699218}" type="presParOf" srcId="{AE0FED24-089F-4A08-A18C-F62EC61CCAD7}" destId="{BBA48419-7FEB-4F1B-A37E-C57F3BB4952C}" srcOrd="0" destOrd="0" presId="urn:microsoft.com/office/officeart/2005/8/layout/process3"/>
    <dgm:cxn modelId="{AFDDD4EE-60FE-478F-853D-15B595231FAE}" type="presParOf" srcId="{BBA48419-7FEB-4F1B-A37E-C57F3BB4952C}" destId="{576AE3A6-4A79-499B-A605-C60B17966481}" srcOrd="0" destOrd="0" presId="urn:microsoft.com/office/officeart/2005/8/layout/process3"/>
    <dgm:cxn modelId="{805ADFE5-27AB-4E9A-AD17-50E426C49D42}" type="presParOf" srcId="{BBA48419-7FEB-4F1B-A37E-C57F3BB4952C}" destId="{79A91E82-6EF6-46B5-AB23-03FDCB8DE1F3}" srcOrd="1" destOrd="0" presId="urn:microsoft.com/office/officeart/2005/8/layout/process3"/>
    <dgm:cxn modelId="{C3F85915-C923-4E59-A237-EEC587CB4BBC}" type="presParOf" srcId="{BBA48419-7FEB-4F1B-A37E-C57F3BB4952C}" destId="{C8E37EF1-41CA-4AC1-ABA8-FD73A2515C21}" srcOrd="2" destOrd="0" presId="urn:microsoft.com/office/officeart/2005/8/layout/process3"/>
    <dgm:cxn modelId="{3CF2C79F-0278-46D4-9AF0-68D96274EEDF}" type="presParOf" srcId="{AE0FED24-089F-4A08-A18C-F62EC61CCAD7}" destId="{CF77037C-BCA3-47A6-82A2-569E61189C7F}" srcOrd="1" destOrd="0" presId="urn:microsoft.com/office/officeart/2005/8/layout/process3"/>
    <dgm:cxn modelId="{F4A10089-7537-4CEF-BDD4-031837567AAD}" type="presParOf" srcId="{CF77037C-BCA3-47A6-82A2-569E61189C7F}" destId="{200FBDF3-1C1A-4829-A111-56A63148B906}" srcOrd="0" destOrd="0" presId="urn:microsoft.com/office/officeart/2005/8/layout/process3"/>
    <dgm:cxn modelId="{16C4C59E-459F-4633-BF3F-DAFE73BC7748}" type="presParOf" srcId="{AE0FED24-089F-4A08-A18C-F62EC61CCAD7}" destId="{DE152F00-ACBF-49C1-9F76-095C4BB8F77A}" srcOrd="2" destOrd="0" presId="urn:microsoft.com/office/officeart/2005/8/layout/process3"/>
    <dgm:cxn modelId="{140EC811-C992-47F1-93D3-865219867644}" type="presParOf" srcId="{DE152F00-ACBF-49C1-9F76-095C4BB8F77A}" destId="{E1673E0D-F4C4-47B5-B65D-C9B1B0122EC5}" srcOrd="0" destOrd="0" presId="urn:microsoft.com/office/officeart/2005/8/layout/process3"/>
    <dgm:cxn modelId="{E222C2D3-50C5-4D8E-8267-2440227B4EF0}" type="presParOf" srcId="{DE152F00-ACBF-49C1-9F76-095C4BB8F77A}" destId="{1F6FA3F5-99DE-41E1-9A96-DE8B9739B575}" srcOrd="1" destOrd="0" presId="urn:microsoft.com/office/officeart/2005/8/layout/process3"/>
    <dgm:cxn modelId="{20B76275-27FD-4F88-8F27-AAD880506FB5}" type="presParOf" srcId="{DE152F00-ACBF-49C1-9F76-095C4BB8F77A}" destId="{C4E2AD92-9E9C-4CAA-AA7A-7774DC5B18FE}" srcOrd="2" destOrd="0" presId="urn:microsoft.com/office/officeart/2005/8/layout/process3"/>
    <dgm:cxn modelId="{DA79EBAC-DBD5-4A63-B8F6-DCA28AF55010}" type="presParOf" srcId="{AE0FED24-089F-4A08-A18C-F62EC61CCAD7}" destId="{BC993A9C-F102-493F-B0BF-486139D850D6}" srcOrd="3" destOrd="0" presId="urn:microsoft.com/office/officeart/2005/8/layout/process3"/>
    <dgm:cxn modelId="{133CBAAC-E1B6-4E25-9881-A82CA0F452C4}" type="presParOf" srcId="{BC993A9C-F102-493F-B0BF-486139D850D6}" destId="{C8CA9CED-2CD9-44B2-BA92-9257CFA88780}" srcOrd="0" destOrd="0" presId="urn:microsoft.com/office/officeart/2005/8/layout/process3"/>
    <dgm:cxn modelId="{EDCA9A64-1B3C-40CB-A146-F411DF330062}" type="presParOf" srcId="{AE0FED24-089F-4A08-A18C-F62EC61CCAD7}" destId="{C12EB685-4F0F-499A-821E-8DA541AF6C3D}" srcOrd="4" destOrd="0" presId="urn:microsoft.com/office/officeart/2005/8/layout/process3"/>
    <dgm:cxn modelId="{14A65796-1E2E-45AD-A1D6-CC6E869C7AE0}" type="presParOf" srcId="{C12EB685-4F0F-499A-821E-8DA541AF6C3D}" destId="{A729FACA-A60F-4EC2-9D8E-8B431B8A8A51}" srcOrd="0" destOrd="0" presId="urn:microsoft.com/office/officeart/2005/8/layout/process3"/>
    <dgm:cxn modelId="{CCB34C74-BD21-474C-8EDB-F9663CCE3EA7}" type="presParOf" srcId="{C12EB685-4F0F-499A-821E-8DA541AF6C3D}" destId="{2FD54AE1-6CBB-4A41-9BD7-42B7EAE7407E}" srcOrd="1" destOrd="0" presId="urn:microsoft.com/office/officeart/2005/8/layout/process3"/>
    <dgm:cxn modelId="{6A2CFD5D-42A9-4167-BC9B-C00D01F3B0AC}" type="presParOf" srcId="{C12EB685-4F0F-499A-821E-8DA541AF6C3D}" destId="{B525ACAE-1632-4D69-9190-05D90F7231E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91E82-6EF6-46B5-AB23-03FDCB8DE1F3}">
      <dsp:nvSpPr>
        <dsp:cNvPr id="0" name=""/>
        <dsp:cNvSpPr/>
      </dsp:nvSpPr>
      <dsp:spPr>
        <a:xfrm>
          <a:off x="47171" y="191281"/>
          <a:ext cx="2633903" cy="864000"/>
        </a:xfrm>
        <a:prstGeom prst="roundRect">
          <a:avLst>
            <a:gd name="adj" fmla="val 10000"/>
          </a:avLst>
        </a:prstGeom>
        <a:solidFill>
          <a:srgbClr val="003CB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>
              <a:latin typeface="Verdana"/>
              <a:ea typeface="Verdana"/>
            </a:rPr>
            <a:t>ROTEIRO</a:t>
          </a:r>
        </a:p>
      </dsp:txBody>
      <dsp:txXfrm>
        <a:off x="47171" y="191281"/>
        <a:ext cx="2633903" cy="576000"/>
      </dsp:txXfrm>
    </dsp:sp>
    <dsp:sp modelId="{C8E37EF1-41CA-4AC1-ABA8-FD73A2515C21}">
      <dsp:nvSpPr>
        <dsp:cNvPr id="0" name=""/>
        <dsp:cNvSpPr/>
      </dsp:nvSpPr>
      <dsp:spPr>
        <a:xfrm>
          <a:off x="545267" y="767281"/>
          <a:ext cx="2633903" cy="283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33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000" b="1" kern="1200">
              <a:latin typeface="Verdana"/>
              <a:ea typeface="Verdana"/>
            </a:rPr>
            <a:t>Referência: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000" kern="1200">
              <a:latin typeface="Verdana"/>
              <a:ea typeface="Verdana"/>
            </a:rPr>
            <a:t>Método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000" kern="1200">
              <a:latin typeface="Verdana"/>
              <a:ea typeface="Verdana"/>
            </a:rPr>
            <a:t>Conteúdo</a:t>
          </a:r>
        </a:p>
      </dsp:txBody>
      <dsp:txXfrm>
        <a:off x="622411" y="844425"/>
        <a:ext cx="2479615" cy="2680712"/>
      </dsp:txXfrm>
    </dsp:sp>
    <dsp:sp modelId="{CF77037C-BCA3-47A6-82A2-569E61189C7F}">
      <dsp:nvSpPr>
        <dsp:cNvPr id="0" name=""/>
        <dsp:cNvSpPr/>
      </dsp:nvSpPr>
      <dsp:spPr>
        <a:xfrm>
          <a:off x="3080365" y="151398"/>
          <a:ext cx="846495" cy="655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>
            <a:latin typeface="Montserrat" panose="00000500000000000000" pitchFamily="2" charset="0"/>
          </a:endParaRPr>
        </a:p>
      </dsp:txBody>
      <dsp:txXfrm>
        <a:off x="3080365" y="282551"/>
        <a:ext cx="649766" cy="393459"/>
      </dsp:txXfrm>
    </dsp:sp>
    <dsp:sp modelId="{1F6FA3F5-99DE-41E1-9A96-DE8B9739B575}">
      <dsp:nvSpPr>
        <dsp:cNvPr id="0" name=""/>
        <dsp:cNvSpPr/>
      </dsp:nvSpPr>
      <dsp:spPr>
        <a:xfrm>
          <a:off x="4278235" y="191281"/>
          <a:ext cx="2633903" cy="864000"/>
        </a:xfrm>
        <a:prstGeom prst="roundRect">
          <a:avLst>
            <a:gd name="adj" fmla="val 10000"/>
          </a:avLst>
        </a:prstGeom>
        <a:solidFill>
          <a:srgbClr val="003CB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>
              <a:latin typeface="Verdana"/>
              <a:ea typeface="Verdana"/>
            </a:rPr>
            <a:t>ETP</a:t>
          </a:r>
        </a:p>
      </dsp:txBody>
      <dsp:txXfrm>
        <a:off x="4278235" y="191281"/>
        <a:ext cx="2633903" cy="576000"/>
      </dsp:txXfrm>
    </dsp:sp>
    <dsp:sp modelId="{C4E2AD92-9E9C-4CAA-AA7A-7774DC5B18FE}">
      <dsp:nvSpPr>
        <dsp:cNvPr id="0" name=""/>
        <dsp:cNvSpPr/>
      </dsp:nvSpPr>
      <dsp:spPr>
        <a:xfrm>
          <a:off x="4776331" y="767281"/>
          <a:ext cx="2633903" cy="283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33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000" b="1" kern="1200">
              <a:latin typeface="Verdana"/>
              <a:ea typeface="Verdana"/>
            </a:rPr>
            <a:t>Solução: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000" kern="1200">
              <a:latin typeface="Verdana"/>
              <a:ea typeface="Verdana"/>
            </a:rPr>
            <a:t>Escopo da contratação
Estrutura dos produtos
TR vem da descrição da solução no ETP</a:t>
          </a:r>
        </a:p>
      </dsp:txBody>
      <dsp:txXfrm>
        <a:off x="4853475" y="844425"/>
        <a:ext cx="2479615" cy="2680712"/>
      </dsp:txXfrm>
    </dsp:sp>
    <dsp:sp modelId="{BC993A9C-F102-493F-B0BF-486139D850D6}">
      <dsp:nvSpPr>
        <dsp:cNvPr id="0" name=""/>
        <dsp:cNvSpPr/>
      </dsp:nvSpPr>
      <dsp:spPr>
        <a:xfrm>
          <a:off x="7301084" y="151398"/>
          <a:ext cx="824564" cy="655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>
            <a:latin typeface="Montserrat" panose="00000500000000000000" pitchFamily="2" charset="0"/>
          </a:endParaRPr>
        </a:p>
      </dsp:txBody>
      <dsp:txXfrm>
        <a:off x="7301084" y="282551"/>
        <a:ext cx="627835" cy="393459"/>
      </dsp:txXfrm>
    </dsp:sp>
    <dsp:sp modelId="{2FD54AE1-6CBB-4A41-9BD7-42B7EAE7407E}">
      <dsp:nvSpPr>
        <dsp:cNvPr id="0" name=""/>
        <dsp:cNvSpPr/>
      </dsp:nvSpPr>
      <dsp:spPr>
        <a:xfrm>
          <a:off x="8467921" y="191281"/>
          <a:ext cx="2633903" cy="864000"/>
        </a:xfrm>
        <a:prstGeom prst="roundRect">
          <a:avLst>
            <a:gd name="adj" fmla="val 10000"/>
          </a:avLst>
        </a:prstGeom>
        <a:solidFill>
          <a:srgbClr val="003CB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>
              <a:latin typeface="Verdana"/>
              <a:ea typeface="Verdana"/>
            </a:rPr>
            <a:t>TR</a:t>
          </a:r>
        </a:p>
      </dsp:txBody>
      <dsp:txXfrm>
        <a:off x="8467921" y="191281"/>
        <a:ext cx="2633903" cy="576000"/>
      </dsp:txXfrm>
    </dsp:sp>
    <dsp:sp modelId="{B525ACAE-1632-4D69-9190-05D90F7231E3}">
      <dsp:nvSpPr>
        <dsp:cNvPr id="0" name=""/>
        <dsp:cNvSpPr/>
      </dsp:nvSpPr>
      <dsp:spPr>
        <a:xfrm>
          <a:off x="9007395" y="767281"/>
          <a:ext cx="2633903" cy="283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33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000" b="1" kern="1200">
              <a:latin typeface="Verdana"/>
              <a:ea typeface="Verdana"/>
            </a:rPr>
            <a:t>Execução: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pt-BR" sz="2000" kern="1200">
              <a:latin typeface="Verdana"/>
              <a:ea typeface="Verdana"/>
            </a:rPr>
            <a:t>Detalhamento da execução
Critérios de avaliação
Medição e pagamento</a:t>
          </a:r>
        </a:p>
      </dsp:txBody>
      <dsp:txXfrm>
        <a:off x="9084539" y="844425"/>
        <a:ext cx="2479615" cy="2680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C4B90-DB45-C0B3-02FC-43D1918A3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7647015-CFB1-1E9B-7A8E-142BF7CC32B3}"/>
              </a:ext>
            </a:extLst>
          </p:cNvPr>
          <p:cNvGrpSpPr/>
          <p:nvPr/>
        </p:nvGrpSpPr>
        <p:grpSpPr>
          <a:xfrm>
            <a:off x="1305496" y="1189920"/>
            <a:ext cx="11639107" cy="2480834"/>
            <a:chOff x="0" y="0"/>
            <a:chExt cx="15518810" cy="330777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AEE387-7533-A9E8-8D84-7430D826C0CA}"/>
                </a:ext>
              </a:extLst>
            </p:cNvPr>
            <p:cNvSpPr/>
            <p:nvPr/>
          </p:nvSpPr>
          <p:spPr>
            <a:xfrm>
              <a:off x="0" y="0"/>
              <a:ext cx="14828703" cy="3307776"/>
            </a:xfrm>
            <a:custGeom>
              <a:avLst/>
              <a:gdLst/>
              <a:ahLst/>
              <a:cxnLst/>
              <a:rect l="l" t="t" r="r" b="b"/>
              <a:pathLst>
                <a:path w="14828703" h="3307776">
                  <a:moveTo>
                    <a:pt x="0" y="0"/>
                  </a:moveTo>
                  <a:lnTo>
                    <a:pt x="14828703" y="0"/>
                  </a:lnTo>
                  <a:lnTo>
                    <a:pt x="14828703" y="3307776"/>
                  </a:lnTo>
                  <a:lnTo>
                    <a:pt x="0" y="3307776"/>
                  </a:lnTo>
                  <a:close/>
                </a:path>
              </a:pathLst>
            </a:custGeom>
            <a:blipFill>
              <a:blip r:embed="rId2" cstate="print">
                <a:alphaModFix amt="0"/>
              </a:blip>
              <a:stretch>
                <a:fillRect t="-37351" b="-37351"/>
              </a:stretch>
            </a:blip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959E482-C1C3-6404-1950-2A6CE8F8294C}"/>
                </a:ext>
              </a:extLst>
            </p:cNvPr>
            <p:cNvSpPr txBox="1"/>
            <p:nvPr/>
          </p:nvSpPr>
          <p:spPr>
            <a:xfrm>
              <a:off x="0" y="37741"/>
              <a:ext cx="15518810" cy="32700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8748"/>
                </a:lnSpc>
              </a:pPr>
              <a:r>
                <a:rPr lang="en-US" sz="6600" b="1">
                  <a:solidFill>
                    <a:srgbClr val="000000"/>
                  </a:solidFill>
                  <a:latin typeface="Verdana Bold"/>
                  <a:ea typeface="Verdana Bold"/>
                  <a:cs typeface="+mn-lt"/>
                  <a:sym typeface="Verdana Bold"/>
                </a:rPr>
                <a:t>Programa IntegraBacias</a:t>
              </a:r>
              <a:endParaRPr lang="pt-BR" sz="6600">
                <a:ea typeface="+mn-lt"/>
                <a:cs typeface="+mn-lt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42F018BB-E80F-161F-4500-ACD976AC1709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CF93C99-6F34-239D-F16E-1B77B6E44AAE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AE5EEA50-3048-C227-9972-D30C892513FB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A481E02-375B-9188-F7FE-9F6029E14D20}"/>
              </a:ext>
            </a:extLst>
          </p:cNvPr>
          <p:cNvSpPr txBox="1"/>
          <p:nvPr/>
        </p:nvSpPr>
        <p:spPr>
          <a:xfrm>
            <a:off x="1396936" y="4163939"/>
            <a:ext cx="10938643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21 de </a:t>
            </a:r>
            <a:r>
              <a:rPr lang="en-US" sz="240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agosto</a:t>
            </a:r>
            <a:r>
              <a:rPr lang="en-US"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de 2026</a:t>
            </a:r>
          </a:p>
        </p:txBody>
      </p:sp>
      <p:sp>
        <p:nvSpPr>
          <p:cNvPr id="10" name="CaixaDeTexto 8">
            <a:extLst>
              <a:ext uri="{FF2B5EF4-FFF2-40B4-BE49-F238E27FC236}">
                <a16:creationId xmlns:a16="http://schemas.microsoft.com/office/drawing/2014/main" id="{4E6113A9-2023-B5BA-BDED-FFB0519B0B50}"/>
              </a:ext>
            </a:extLst>
          </p:cNvPr>
          <p:cNvSpPr txBox="1"/>
          <p:nvPr/>
        </p:nvSpPr>
        <p:spPr>
          <a:xfrm>
            <a:off x="1318456" y="5788472"/>
            <a:ext cx="66775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>
                <a:latin typeface="Montserrat"/>
              </a:rPr>
              <a:t>Cláudia </a:t>
            </a:r>
            <a:r>
              <a:rPr lang="pt-BR" sz="2000" b="1" err="1">
                <a:latin typeface="Montserrat"/>
              </a:rPr>
              <a:t>Yukie</a:t>
            </a:r>
            <a:r>
              <a:rPr lang="pt-BR" sz="2000" b="1">
                <a:latin typeface="Montserrat"/>
              </a:rPr>
              <a:t> Nakamura </a:t>
            </a:r>
            <a:r>
              <a:rPr lang="pt-BR" sz="2000" b="1" err="1">
                <a:latin typeface="Montserrat"/>
              </a:rPr>
              <a:t>Troni</a:t>
            </a:r>
            <a:endParaRPr lang="pt-BR" sz="2000">
              <a:ea typeface="Calibri"/>
              <a:cs typeface="Calibri"/>
            </a:endParaRPr>
          </a:p>
        </p:txBody>
      </p:sp>
      <p:sp>
        <p:nvSpPr>
          <p:cNvPr id="11" name="CaixaDeTexto 9">
            <a:extLst>
              <a:ext uri="{FF2B5EF4-FFF2-40B4-BE49-F238E27FC236}">
                <a16:creationId xmlns:a16="http://schemas.microsoft.com/office/drawing/2014/main" id="{677E5BD0-3A93-DDD1-0B6C-EDECCA16A286}"/>
              </a:ext>
            </a:extLst>
          </p:cNvPr>
          <p:cNvSpPr txBox="1"/>
          <p:nvPr/>
        </p:nvSpPr>
        <p:spPr>
          <a:xfrm>
            <a:off x="1301979" y="6162548"/>
            <a:ext cx="66775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>
                <a:latin typeface="Montserrat"/>
              </a:rPr>
              <a:t>Assistente Técnica IV</a:t>
            </a:r>
            <a:endParaRPr lang="pt-BR" sz="2000">
              <a:ea typeface="Calibri"/>
              <a:cs typeface="Calibri"/>
            </a:endParaRPr>
          </a:p>
        </p:txBody>
      </p:sp>
      <p:sp>
        <p:nvSpPr>
          <p:cNvPr id="12" name="CaixaDeTexto 9">
            <a:extLst>
              <a:ext uri="{FF2B5EF4-FFF2-40B4-BE49-F238E27FC236}">
                <a16:creationId xmlns:a16="http://schemas.microsoft.com/office/drawing/2014/main" id="{7990C29F-3BA7-E5BE-9586-2B5F07E1EB31}"/>
              </a:ext>
            </a:extLst>
          </p:cNvPr>
          <p:cNvSpPr txBox="1"/>
          <p:nvPr/>
        </p:nvSpPr>
        <p:spPr>
          <a:xfrm>
            <a:off x="1315821" y="5252368"/>
            <a:ext cx="1057282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>
                <a:latin typeface="Montserrat"/>
              </a:rPr>
              <a:t>Superintendência de Segurança Hídrica – Divisão de Planejamento</a:t>
            </a:r>
            <a:endParaRPr lang="pt-BR" sz="2400" b="0">
              <a:latin typeface="Montserrat" panose="00000500000000000000" pitchFamily="2" charset="0"/>
            </a:endParaRPr>
          </a:p>
        </p:txBody>
      </p:sp>
      <p:sp>
        <p:nvSpPr>
          <p:cNvPr id="13" name="CaixaDeTexto 8">
            <a:extLst>
              <a:ext uri="{FF2B5EF4-FFF2-40B4-BE49-F238E27FC236}">
                <a16:creationId xmlns:a16="http://schemas.microsoft.com/office/drawing/2014/main" id="{4E6113A9-2023-B5BA-BDED-FFB0519B0B50}"/>
              </a:ext>
            </a:extLst>
          </p:cNvPr>
          <p:cNvSpPr txBox="1"/>
          <p:nvPr/>
        </p:nvSpPr>
        <p:spPr>
          <a:xfrm>
            <a:off x="1308725" y="6609613"/>
            <a:ext cx="66775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>
                <a:latin typeface="Montserrat"/>
              </a:rPr>
              <a:t>Regis Rossetto Ferraz de Barros </a:t>
            </a:r>
          </a:p>
        </p:txBody>
      </p:sp>
      <p:sp>
        <p:nvSpPr>
          <p:cNvPr id="14" name="CaixaDeTexto 9">
            <a:extLst>
              <a:ext uri="{FF2B5EF4-FFF2-40B4-BE49-F238E27FC236}">
                <a16:creationId xmlns:a16="http://schemas.microsoft.com/office/drawing/2014/main" id="{677E5BD0-3A93-DDD1-0B6C-EDECCA16A286}"/>
              </a:ext>
            </a:extLst>
          </p:cNvPr>
          <p:cNvSpPr txBox="1"/>
          <p:nvPr/>
        </p:nvSpPr>
        <p:spPr>
          <a:xfrm>
            <a:off x="1307860" y="6970040"/>
            <a:ext cx="667752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>
                <a:latin typeface="Montserrat"/>
              </a:rPr>
              <a:t>Assistente Técnico IV</a:t>
            </a:r>
            <a:endParaRPr lang="pt-BR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755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B79E8-3BB9-4257-55EF-6B2BD0DD6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59F9610F-DDFA-3F79-01FD-C80C9A367A0B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2492267-4F7A-CC24-EE51-ED5BDFA45C05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74F2713-7A49-D11A-7988-BD773B4A433F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B8DB25-C0D9-7281-3088-8D41B6A42FAF}"/>
              </a:ext>
            </a:extLst>
          </p:cNvPr>
          <p:cNvSpPr txBox="1"/>
          <p:nvPr/>
        </p:nvSpPr>
        <p:spPr>
          <a:xfrm>
            <a:off x="819056" y="590727"/>
            <a:ext cx="1055388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latin typeface="Verdana Bold"/>
                <a:ea typeface="Verdana Bold"/>
              </a:rPr>
              <a:t>Contextualização do Programa Especial de Interesse Público (PEIP)</a:t>
            </a:r>
            <a:endParaRPr lang="pt-BR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236349D0-54CD-F35F-8CF0-C6CB1FF9B048}"/>
              </a:ext>
            </a:extLst>
          </p:cNvPr>
          <p:cNvSpPr txBox="1">
            <a:spLocks/>
          </p:cNvSpPr>
          <p:nvPr/>
        </p:nvSpPr>
        <p:spPr>
          <a:xfrm>
            <a:off x="820632" y="1626558"/>
            <a:ext cx="12604208" cy="556213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pt-BR">
              <a:latin typeface="Verdana"/>
              <a:ea typeface="Verdana"/>
            </a:endParaRPr>
          </a:p>
          <a:p>
            <a:pPr algn="just">
              <a:lnSpc>
                <a:spcPct val="100000"/>
              </a:lnSpc>
            </a:pPr>
            <a:r>
              <a:rPr lang="pt-BR" sz="2400">
                <a:latin typeface="Verdana"/>
                <a:ea typeface="Verdana"/>
              </a:rPr>
              <a:t>Deliberação COFEHIDRO nº 278, de 09 de dezembro de 2025</a:t>
            </a:r>
            <a:endParaRPr lang="pt-BR" sz="2400">
              <a:latin typeface="Verdana"/>
              <a:ea typeface="Verdana"/>
              <a:cs typeface="Calibri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2400">
                <a:latin typeface="Verdana"/>
                <a:ea typeface="Verdana"/>
              </a:rPr>
              <a:t> Aprova como Programa Especial de Interesse Público (PEIP) o Programa de Integração dos Planos de Bacias e do Plano Estadual de Recursos Hídricos </a:t>
            </a:r>
            <a:r>
              <a:rPr lang="pt-BR" sz="2400" err="1">
                <a:latin typeface="Verdana"/>
                <a:ea typeface="Verdana"/>
              </a:rPr>
              <a:t>IntegraBacias</a:t>
            </a:r>
            <a:r>
              <a:rPr lang="pt-BR" sz="2400">
                <a:latin typeface="Verdana"/>
                <a:ea typeface="Verdana"/>
              </a:rPr>
              <a:t> proposto pela SP ÁGUAS e dá outras providências</a:t>
            </a:r>
            <a:endParaRPr lang="pt-BR" sz="2400">
              <a:latin typeface="Verdana"/>
              <a:ea typeface="Verdana"/>
              <a:cs typeface="Calibri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pt-BR" sz="2400">
              <a:latin typeface="Verdana"/>
              <a:ea typeface="Verdana"/>
            </a:endParaRPr>
          </a:p>
          <a:p>
            <a:pPr algn="just">
              <a:lnSpc>
                <a:spcPct val="100000"/>
              </a:lnSpc>
            </a:pPr>
            <a:r>
              <a:rPr lang="pt-BR" sz="2400">
                <a:latin typeface="Verdana"/>
                <a:ea typeface="Verdana"/>
              </a:rPr>
              <a:t>Deliberação CRH Nº 305 de 02/04/2026</a:t>
            </a:r>
            <a:endParaRPr lang="pt-BR" sz="2400">
              <a:latin typeface="Verdana"/>
              <a:ea typeface="Verdana"/>
              <a:cs typeface="Calibri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2400">
                <a:latin typeface="Verdana"/>
                <a:ea typeface="Verdana"/>
              </a:rPr>
              <a:t> Aprova o Roteiro Metodológico para Elaboração de Planos de Bacias Hidrográficas, autoriza a expedição de orientações técnicas suplementares no âmbito do Programa </a:t>
            </a:r>
            <a:r>
              <a:rPr lang="pt-BR" sz="2400" err="1">
                <a:latin typeface="Verdana"/>
                <a:ea typeface="Verdana"/>
              </a:rPr>
              <a:t>IntegraBacias</a:t>
            </a:r>
            <a:r>
              <a:rPr lang="pt-BR" sz="2400">
                <a:latin typeface="Verdana"/>
                <a:ea typeface="Verdana"/>
              </a:rPr>
              <a:t> e estabelece a excepcionalidade do horizonte de planejamento definidos na Deliberação CRH nº 275, de 15 de dezembro de 2022;</a:t>
            </a:r>
            <a:endParaRPr lang="pt-BR" sz="2400">
              <a:latin typeface="Verdana"/>
              <a:ea typeface="Verdana"/>
              <a:cs typeface="Calibri"/>
            </a:endParaRPr>
          </a:p>
          <a:p>
            <a:pPr algn="just"/>
            <a:endParaRPr lang="pt-BR">
              <a:latin typeface="Verdana"/>
              <a:ea typeface="Verdana"/>
              <a:cs typeface="Calibri"/>
            </a:endParaRPr>
          </a:p>
          <a:p>
            <a:pPr algn="just"/>
            <a:endParaRPr lang="pt-BR">
              <a:latin typeface="Verdana"/>
              <a:ea typeface="Verdana"/>
              <a:cs typeface="Calibri"/>
            </a:endParaRPr>
          </a:p>
          <a:p>
            <a:pPr algn="just"/>
            <a:endParaRPr lang="pt-BR">
              <a:latin typeface="Verdana"/>
              <a:ea typeface="Verdana"/>
              <a:cs typeface="Calibri"/>
            </a:endParaRPr>
          </a:p>
          <a:p>
            <a:pPr algn="just"/>
            <a:endParaRPr lang="pt-BR">
              <a:latin typeface="Verdana"/>
              <a:ea typeface="Verdana"/>
              <a:cs typeface="Calibri"/>
            </a:endParaRPr>
          </a:p>
          <a:p>
            <a:pPr algn="just"/>
            <a:endParaRPr lang="pt-BR">
              <a:latin typeface="Verdana"/>
              <a:ea typeface="Verdana"/>
              <a:cs typeface="Calibri"/>
            </a:endParaRPr>
          </a:p>
          <a:p>
            <a:pPr marL="457200" lvl="1" indent="0">
              <a:spcAft>
                <a:spcPts val="1200"/>
              </a:spcAft>
              <a:buNone/>
            </a:pPr>
            <a:endParaRPr lang="pt-BR"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3989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8D8AB-0575-E4FA-99D8-813187054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7C714973-677C-A899-AF44-8E5B8213DE72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93235CA-5640-F45F-5504-9A5359E5DE95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18611EA-89E9-0657-B11B-1D4E556D8BD0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89C92E5-EF8D-004B-95D5-2A843F8F2D76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latin typeface="Verdana Bold"/>
                <a:ea typeface="Verdana Bold"/>
              </a:rPr>
              <a:t>Contratação integrada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9E174246-5F8C-B0ED-4D21-E48CE4F51CDA}"/>
              </a:ext>
            </a:extLst>
          </p:cNvPr>
          <p:cNvSpPr txBox="1">
            <a:spLocks/>
          </p:cNvSpPr>
          <p:nvPr/>
        </p:nvSpPr>
        <p:spPr>
          <a:xfrm>
            <a:off x="820632" y="1885350"/>
            <a:ext cx="10057779" cy="48676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19 Planos de Bacia;</a:t>
            </a:r>
          </a:p>
          <a:p>
            <a:pPr lvl="1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1 Plano Estadual de Recursos Hídricos.</a:t>
            </a:r>
          </a:p>
          <a:p>
            <a:pPr marL="457200" lvl="1" indent="0">
              <a:spcAft>
                <a:spcPts val="1200"/>
              </a:spcAft>
              <a:buNone/>
            </a:pPr>
            <a:endParaRPr lang="pt-BR" sz="1800">
              <a:latin typeface="Verdana"/>
              <a:ea typeface="Verdana"/>
            </a:endParaRPr>
          </a:p>
          <a:p>
            <a:pPr lvl="1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Estrutura padronizada e comparável;</a:t>
            </a:r>
          </a:p>
          <a:p>
            <a:pPr lvl="1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Acompanhamento e monitoramento da</a:t>
            </a:r>
            <a:br>
              <a:rPr lang="pt-BR">
                <a:latin typeface="Verdana"/>
                <a:ea typeface="Verdana"/>
              </a:rPr>
            </a:br>
            <a:r>
              <a:rPr lang="pt-BR">
                <a:latin typeface="Verdana"/>
                <a:ea typeface="Verdana"/>
              </a:rPr>
              <a:t>implementação viável;</a:t>
            </a:r>
            <a:endParaRPr lang="pt-BR"/>
          </a:p>
          <a:p>
            <a:pPr lvl="1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Sistema de planejamento sólido.</a:t>
            </a:r>
          </a:p>
        </p:txBody>
      </p:sp>
      <p:pic>
        <p:nvPicPr>
          <p:cNvPr id="11" name="Imagem 10" descr="Mapa&#10;&#10;O conteúdo gerado por IA pode estar incorreto.">
            <a:extLst>
              <a:ext uri="{FF2B5EF4-FFF2-40B4-BE49-F238E27FC236}">
                <a16:creationId xmlns:a16="http://schemas.microsoft.com/office/drawing/2014/main" id="{D55C5EB9-CD06-BF36-0174-A2DBC53234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38500" y="4776210"/>
            <a:ext cx="6366783" cy="451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7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0B921-A3C1-F575-FE3B-C73E1ACE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E75DA2D4-8795-5379-6264-1E3211115C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03"/>
          <a:stretch>
            <a:fillRect/>
          </a:stretch>
        </p:blipFill>
        <p:spPr>
          <a:xfrm>
            <a:off x="5005015" y="2355084"/>
            <a:ext cx="8779711" cy="6183074"/>
          </a:xfrm>
          <a:prstGeom prst="rect">
            <a:avLst/>
          </a:prstGeom>
        </p:spPr>
      </p:pic>
      <p:sp>
        <p:nvSpPr>
          <p:cNvPr id="6" name="Freeform 6">
            <a:extLst>
              <a:ext uri="{FF2B5EF4-FFF2-40B4-BE49-F238E27FC236}">
                <a16:creationId xmlns:a16="http://schemas.microsoft.com/office/drawing/2014/main" id="{C8AA8571-3BF5-267C-6449-93E514BF8CF2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DF7BA9C2-C8BC-26A7-0D7B-74812BB46D0A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233C655-7239-5C63-4725-A69B9582CD5E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b="-20105"/>
            </a:stretch>
          </a:blipFill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A1CFF66-7B67-287E-82ED-B8D820136FB3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latin typeface="Verdana Bold"/>
                <a:ea typeface="Verdana Bold"/>
                <a:cs typeface="+mn-lt"/>
              </a:rPr>
              <a:t>Organização espacial </a:t>
            </a:r>
            <a:endParaRPr lang="pt-BR" sz="3600" b="1">
              <a:latin typeface="Montserrat"/>
              <a:ea typeface="Calibri"/>
              <a:cs typeface="Calibri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42C432DF-C9B7-848B-53F9-2C55654B5AD8}"/>
              </a:ext>
            </a:extLst>
          </p:cNvPr>
          <p:cNvSpPr txBox="1">
            <a:spLocks/>
          </p:cNvSpPr>
          <p:nvPr/>
        </p:nvSpPr>
        <p:spPr>
          <a:xfrm>
            <a:off x="820632" y="1626558"/>
            <a:ext cx="6323979" cy="484587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</a:pPr>
            <a:r>
              <a:rPr lang="pt-BR" sz="2400">
                <a:latin typeface="Verdana"/>
                <a:ea typeface="Verdana"/>
              </a:rPr>
              <a:t>4 frentes de trabalho por vertentes:</a:t>
            </a:r>
            <a:endParaRPr lang="en-US" sz="2400">
              <a:latin typeface="Verdana"/>
              <a:ea typeface="Verdana"/>
            </a:endParaRPr>
          </a:p>
          <a:p>
            <a:pPr marL="742950" lvl="1" indent="-28575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Font typeface="Courier New" panose="020B0604020202020204" pitchFamily="34" charset="0"/>
              <a:buChar char="o"/>
            </a:pPr>
            <a:r>
              <a:rPr lang="pt-BR" sz="2000">
                <a:latin typeface="Verdana"/>
                <a:ea typeface="Verdana"/>
              </a:rPr>
              <a:t>Grande + São José dos Dourados;</a:t>
            </a:r>
          </a:p>
          <a:p>
            <a:pPr marL="742950" lvl="1" indent="-28575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Font typeface="Courier New" panose="020B0604020202020204" pitchFamily="34" charset="0"/>
              <a:buChar char="o"/>
            </a:pPr>
            <a:r>
              <a:rPr lang="pt-BR" sz="2000">
                <a:latin typeface="Verdana"/>
                <a:ea typeface="Verdana"/>
              </a:rPr>
              <a:t>Tietê;</a:t>
            </a:r>
          </a:p>
          <a:p>
            <a:pPr marL="742950" lvl="1" indent="-28575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Font typeface="Courier New" panose="020B0604020202020204" pitchFamily="34" charset="0"/>
              <a:buChar char="o"/>
            </a:pPr>
            <a:r>
              <a:rPr lang="pt-BR" sz="2000">
                <a:latin typeface="Verdana"/>
                <a:ea typeface="Verdana"/>
              </a:rPr>
              <a:t>Paranapanema + </a:t>
            </a:r>
            <a:r>
              <a:rPr lang="pt-BR" sz="2000" err="1">
                <a:latin typeface="Verdana"/>
                <a:ea typeface="Verdana"/>
              </a:rPr>
              <a:t>Aguapeí</a:t>
            </a:r>
            <a:r>
              <a:rPr lang="pt-BR" sz="2000">
                <a:latin typeface="Verdana"/>
                <a:ea typeface="Verdana"/>
              </a:rPr>
              <a:t> e Peixe;</a:t>
            </a:r>
          </a:p>
          <a:p>
            <a:pPr marL="742950" lvl="1" indent="-28575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Font typeface="Courier New" panose="020B0604020202020204" pitchFamily="34" charset="0"/>
              <a:buChar char="o"/>
            </a:pPr>
            <a:r>
              <a:rPr lang="pt-BR" sz="2000">
                <a:latin typeface="Verdana"/>
                <a:ea typeface="Verdana"/>
              </a:rPr>
              <a:t>Litorânea + Paraíba do Sul (PIRH-PS).</a:t>
            </a: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Font typeface="Arial,Sans-Serif" panose="020B0604020202020204" pitchFamily="34" charset="0"/>
              <a:buChar char="•"/>
            </a:pPr>
            <a:endParaRPr lang="pt-BR" sz="1800">
              <a:latin typeface="Verdana"/>
              <a:ea typeface="Verdana"/>
            </a:endParaRPr>
          </a:p>
          <a:p>
            <a:pPr marL="342900" indent="-34290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Font typeface="Arial,Sans-Serif" panose="020B0604020202020204" pitchFamily="34" charset="0"/>
              <a:buChar char="•"/>
            </a:pPr>
            <a:r>
              <a:rPr lang="pt-BR" sz="2400" b="1">
                <a:latin typeface="Verdana"/>
                <a:ea typeface="Verdana"/>
              </a:rPr>
              <a:t>Equipe técnica-chave atuando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00"/>
              </a:spcAft>
              <a:buNone/>
            </a:pPr>
            <a:r>
              <a:rPr lang="pt-BR" sz="2400" b="1">
                <a:latin typeface="Verdana"/>
                <a:ea typeface="Verdana"/>
              </a:rPr>
              <a:t>   no PERH</a:t>
            </a:r>
            <a:endParaRPr lang="pt-BR">
              <a:ea typeface="Calibri"/>
              <a:cs typeface="Calibri"/>
            </a:endParaRPr>
          </a:p>
          <a:p>
            <a:pPr marL="800100" lvl="3" indent="-342900">
              <a:lnSpc>
                <a:spcPct val="100000"/>
              </a:lnSpc>
              <a:spcAft>
                <a:spcPts val="100"/>
              </a:spcAft>
            </a:pPr>
            <a:r>
              <a:rPr lang="pt-BR" sz="2200">
                <a:latin typeface="Verdana"/>
                <a:ea typeface="Verdana"/>
              </a:rPr>
              <a:t>Coerência territorial;</a:t>
            </a:r>
            <a:r>
              <a:rPr lang="en-US" sz="2200">
                <a:latin typeface="Verdana"/>
                <a:ea typeface="Verdana"/>
              </a:rPr>
              <a:t> </a:t>
            </a:r>
          </a:p>
          <a:p>
            <a:pPr marL="800100" lvl="3" indent="-342900">
              <a:lnSpc>
                <a:spcPct val="100000"/>
              </a:lnSpc>
              <a:spcAft>
                <a:spcPts val="100"/>
              </a:spcAft>
            </a:pPr>
            <a:r>
              <a:rPr lang="pt-BR" sz="2200">
                <a:latin typeface="Verdana"/>
                <a:ea typeface="Verdana"/>
              </a:rPr>
              <a:t>Viabilidade operacional;</a:t>
            </a:r>
            <a:r>
              <a:rPr lang="en-US" sz="2200">
                <a:latin typeface="Verdana"/>
                <a:ea typeface="Verdana"/>
              </a:rPr>
              <a:t> </a:t>
            </a:r>
          </a:p>
          <a:p>
            <a:pPr marL="800100" lvl="3" indent="-342900">
              <a:lnSpc>
                <a:spcPct val="100000"/>
              </a:lnSpc>
              <a:spcAft>
                <a:spcPts val="100"/>
              </a:spcAft>
            </a:pPr>
            <a:r>
              <a:rPr lang="pt-BR" sz="2200">
                <a:latin typeface="Verdana"/>
                <a:ea typeface="Verdana"/>
              </a:rPr>
              <a:t>Integração regional;</a:t>
            </a:r>
          </a:p>
          <a:p>
            <a:pPr marL="800100" lvl="3" indent="-342900">
              <a:lnSpc>
                <a:spcPct val="100000"/>
              </a:lnSpc>
              <a:spcAft>
                <a:spcPts val="100"/>
              </a:spcAft>
            </a:pPr>
            <a:r>
              <a:rPr lang="pt-BR" sz="2200">
                <a:latin typeface="Verdana"/>
                <a:ea typeface="Verdana"/>
              </a:rPr>
              <a:t>Planejamento integrado </a:t>
            </a:r>
          </a:p>
          <a:p>
            <a:pPr marL="800100" lvl="3" indent="-342900">
              <a:lnSpc>
                <a:spcPct val="100000"/>
              </a:lnSpc>
              <a:spcAft>
                <a:spcPts val="100"/>
              </a:spcAft>
            </a:pPr>
            <a:r>
              <a:rPr lang="pt-BR" sz="2200">
                <a:latin typeface="Verdana"/>
                <a:ea typeface="Verdana"/>
              </a:rPr>
              <a:t>considerando a vertente.</a:t>
            </a:r>
          </a:p>
        </p:txBody>
      </p:sp>
    </p:spTree>
    <p:extLst>
      <p:ext uri="{BB962C8B-B14F-4D97-AF65-F5344CB8AC3E}">
        <p14:creationId xmlns:p14="http://schemas.microsoft.com/office/powerpoint/2010/main" val="986300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94478-9E89-BAB0-104B-77A917978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B49CF1C-E026-C665-1A03-D4C3D8B5A7D4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9B06A8A-9562-D309-DD84-781FDFF0EDC7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5E8524F4-C2BB-695E-1CD4-8F4C1BCBD458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CF0337-0810-1FC9-87E9-29607DCBA3A4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latin typeface="Verdana Bold"/>
                <a:ea typeface="Verdana Bold"/>
              </a:rPr>
              <a:t>Estrutura </a:t>
            </a:r>
            <a:endParaRPr lang="pt-BR" sz="3600">
              <a:latin typeface="Verdana Bold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8763CDE0-919D-040B-7BD6-89D3453F0689}"/>
              </a:ext>
            </a:extLst>
          </p:cNvPr>
          <p:cNvSpPr txBox="1">
            <a:spLocks/>
          </p:cNvSpPr>
          <p:nvPr/>
        </p:nvSpPr>
        <p:spPr>
          <a:xfrm>
            <a:off x="820632" y="1626558"/>
            <a:ext cx="10057779" cy="232039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pt-BR" b="1">
                <a:latin typeface="Verdana"/>
                <a:ea typeface="Verdana"/>
              </a:rPr>
              <a:t>Roteiro: </a:t>
            </a:r>
            <a:r>
              <a:rPr lang="pt-BR">
                <a:latin typeface="Verdana"/>
                <a:ea typeface="Verdana"/>
              </a:rPr>
              <a:t>define conteúdo e método;</a:t>
            </a:r>
            <a:endParaRPr lang="en-US">
              <a:latin typeface="Verdana"/>
              <a:ea typeface="Verdana"/>
            </a:endParaRPr>
          </a:p>
          <a:p>
            <a:pPr lvl="1">
              <a:spcAft>
                <a:spcPts val="1200"/>
              </a:spcAft>
            </a:pPr>
            <a:r>
              <a:rPr lang="pt-BR" b="1">
                <a:latin typeface="Verdana"/>
                <a:ea typeface="Verdana"/>
              </a:rPr>
              <a:t>ETP: </a:t>
            </a:r>
            <a:r>
              <a:rPr lang="pt-BR">
                <a:latin typeface="Verdana"/>
                <a:ea typeface="Verdana"/>
              </a:rPr>
              <a:t>estrutura a contratação como um todo;</a:t>
            </a:r>
            <a:endParaRPr lang="en-US">
              <a:latin typeface="Verdana"/>
              <a:ea typeface="Verdana"/>
            </a:endParaRPr>
          </a:p>
          <a:p>
            <a:pPr lvl="1">
              <a:spcAft>
                <a:spcPts val="1200"/>
              </a:spcAft>
            </a:pPr>
            <a:r>
              <a:rPr lang="pt-BR" b="1">
                <a:latin typeface="Verdana"/>
                <a:ea typeface="Verdana"/>
              </a:rPr>
              <a:t>TR (integra o pacote licitatório): </a:t>
            </a:r>
            <a:r>
              <a:rPr lang="pt-BR">
                <a:latin typeface="Verdana"/>
                <a:ea typeface="Verdana"/>
              </a:rPr>
              <a:t>operacionaliza a execução</a:t>
            </a:r>
            <a:r>
              <a:rPr lang="en-US">
                <a:latin typeface="Verdana"/>
                <a:ea typeface="Verdana"/>
              </a:rPr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2D77749-9062-3433-41B6-362F5201F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9737749"/>
              </p:ext>
            </p:extLst>
          </p:nvPr>
        </p:nvGraphicFramePr>
        <p:xfrm>
          <a:off x="1771211" y="3674545"/>
          <a:ext cx="11647092" cy="3793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7" name="Gráfico 16">
            <a:extLst>
              <a:ext uri="{FF2B5EF4-FFF2-40B4-BE49-F238E27FC236}">
                <a16:creationId xmlns:a16="http://schemas.microsoft.com/office/drawing/2014/main" id="{5CDDDAD4-0C01-AF9B-FEA9-A974050EE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3219809"/>
            <a:ext cx="914400" cy="9144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EC78A1BA-972D-CE1A-E7B1-B84857A722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39819" y="3219809"/>
            <a:ext cx="914400" cy="9144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6642F560-6C7F-E690-2C34-1A5979957A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503988" y="321980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EFE8B-C20C-97CC-DCAF-F569850E9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D928CD95-FB04-6B8A-1602-8DF7BCC11224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43697F0-3A2B-1D2D-E5FC-0A971B145583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97CAEF41-E729-957C-DF87-53023F58B7CF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0D1C993-A77A-35B2-4CE9-D9922256800C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>
                <a:latin typeface="Verdana Bold"/>
                <a:ea typeface="Verdana Bold"/>
                <a:cs typeface="+mn-lt"/>
              </a:rPr>
              <a:t>Integração entre escalas</a:t>
            </a:r>
            <a:endParaRPr lang="pt-BR">
              <a:latin typeface="Verdana Bold"/>
              <a:ea typeface="Verdana Bold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E64CC3F3-B4E1-D35E-A824-2909CDF01997}"/>
              </a:ext>
            </a:extLst>
          </p:cNvPr>
          <p:cNvSpPr txBox="1">
            <a:spLocks/>
          </p:cNvSpPr>
          <p:nvPr/>
        </p:nvSpPr>
        <p:spPr>
          <a:xfrm>
            <a:off x="820632" y="1626558"/>
            <a:ext cx="12594150" cy="5477250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pt-BR" b="1" err="1">
                <a:latin typeface="Verdana"/>
                <a:ea typeface="Verdana"/>
              </a:rPr>
              <a:t>PBHs</a:t>
            </a:r>
            <a:r>
              <a:rPr lang="pt-BR" b="1">
                <a:latin typeface="Verdana"/>
                <a:ea typeface="Verdana"/>
              </a:rPr>
              <a:t>: escala local </a:t>
            </a:r>
          </a:p>
          <a:p>
            <a:pPr lvl="2">
              <a:spcAft>
                <a:spcPts val="1200"/>
              </a:spcAft>
            </a:pPr>
            <a:r>
              <a:rPr lang="pt-BR" sz="2400">
                <a:latin typeface="Verdana"/>
                <a:ea typeface="Verdana"/>
              </a:rPr>
              <a:t>Elaborado na escala da UGRHI;</a:t>
            </a:r>
          </a:p>
          <a:p>
            <a:pPr lvl="2">
              <a:spcAft>
                <a:spcPts val="1200"/>
              </a:spcAft>
            </a:pPr>
            <a:r>
              <a:rPr lang="pt-BR" sz="2400">
                <a:latin typeface="Verdana"/>
                <a:ea typeface="Verdana"/>
              </a:rPr>
              <a:t>Contempla o conteúdo especificado na legislação estadual (16.337/2016).</a:t>
            </a:r>
            <a:endParaRPr lang="en-US" sz="2400">
              <a:latin typeface="Verdana"/>
              <a:ea typeface="Verdana"/>
            </a:endParaRPr>
          </a:p>
          <a:p>
            <a:pPr marL="914400" lvl="2" indent="0">
              <a:spcAft>
                <a:spcPts val="1200"/>
              </a:spcAft>
              <a:buNone/>
            </a:pPr>
            <a:endParaRPr lang="pt-BR" sz="1800">
              <a:latin typeface="Verdana"/>
              <a:ea typeface="Verdana"/>
            </a:endParaRPr>
          </a:p>
          <a:p>
            <a:pPr lvl="1">
              <a:spcAft>
                <a:spcPts val="1200"/>
              </a:spcAft>
            </a:pPr>
            <a:r>
              <a:rPr lang="pt-BR" b="1">
                <a:latin typeface="Verdana"/>
                <a:ea typeface="Verdana"/>
              </a:rPr>
              <a:t>Consolidação por vertentes: PERH</a:t>
            </a:r>
            <a:endParaRPr lang="en-US" b="1">
              <a:latin typeface="Verdana"/>
              <a:ea typeface="Verdana"/>
            </a:endParaRPr>
          </a:p>
          <a:p>
            <a:pPr lvl="2">
              <a:spcAft>
                <a:spcPts val="1200"/>
              </a:spcAft>
            </a:pPr>
            <a:r>
              <a:rPr lang="pt-BR" sz="2400">
                <a:latin typeface="Verdana"/>
                <a:ea typeface="Verdana"/>
              </a:rPr>
              <a:t>Síntese do diagnóstico regional;</a:t>
            </a:r>
          </a:p>
          <a:p>
            <a:pPr lvl="2">
              <a:spcAft>
                <a:spcPts val="1200"/>
              </a:spcAft>
            </a:pPr>
            <a:r>
              <a:rPr lang="pt-BR" sz="2400" err="1">
                <a:latin typeface="Verdana"/>
                <a:ea typeface="Verdana"/>
              </a:rPr>
              <a:t>Cenarização</a:t>
            </a:r>
            <a:r>
              <a:rPr lang="pt-BR" sz="2400">
                <a:latin typeface="Verdana"/>
                <a:ea typeface="Verdana"/>
              </a:rPr>
              <a:t> considerando a escala regional;</a:t>
            </a:r>
          </a:p>
          <a:p>
            <a:pPr lvl="2">
              <a:spcAft>
                <a:spcPts val="1200"/>
              </a:spcAft>
            </a:pPr>
            <a:r>
              <a:rPr lang="pt-BR" sz="2400">
                <a:latin typeface="Verdana"/>
                <a:ea typeface="Verdana"/>
              </a:rPr>
              <a:t>Integração e priorização a nível regional;</a:t>
            </a:r>
          </a:p>
          <a:p>
            <a:pPr lvl="2">
              <a:spcAft>
                <a:spcPts val="1200"/>
              </a:spcAft>
            </a:pPr>
            <a:r>
              <a:rPr lang="pt-BR" sz="2400">
                <a:latin typeface="Verdana"/>
                <a:ea typeface="Verdana"/>
              </a:rPr>
              <a:t>Diretrizes estratégicas para atuação dos </a:t>
            </a:r>
            <a:r>
              <a:rPr lang="pt-BR" sz="2400" err="1">
                <a:latin typeface="Verdana"/>
                <a:ea typeface="Verdana"/>
              </a:rPr>
              <a:t>CBHs</a:t>
            </a:r>
            <a:r>
              <a:rPr lang="pt-BR" sz="2400">
                <a:latin typeface="Verdana"/>
                <a:ea typeface="Verdana"/>
              </a:rPr>
              <a:t> e do Estado visando o atingimento de objetivos e metas locais e regionais.</a:t>
            </a:r>
          </a:p>
          <a:p>
            <a:pPr lvl="1">
              <a:spcAft>
                <a:spcPts val="1200"/>
              </a:spcAft>
            </a:pPr>
            <a:endParaRPr lang="pt-BR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0187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2E34-34FD-D7D4-6FF1-61485ACA5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D7FD3E5-AC0E-9E6C-12D9-412410F109CD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549FE8D-E4AC-4029-DC9C-E6C1F05EFD18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C0D4725C-B2CE-0400-B7FC-DCDCB4323E8C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2291231-F81B-EA10-05CB-E445D89E4403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>
                <a:latin typeface="Verdana Bold"/>
                <a:ea typeface="Verdana Bold"/>
                <a:cs typeface="+mn-lt"/>
              </a:rPr>
              <a:t>Estrutura final da contratação</a:t>
            </a:r>
            <a:endParaRPr lang="pt-BR">
              <a:latin typeface="Verdana Bold"/>
              <a:ea typeface="Verdana Bold"/>
            </a:endParaRPr>
          </a:p>
        </p:txBody>
      </p: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F2C4C864-E6FD-DA79-4D39-14A173834EC3}"/>
              </a:ext>
            </a:extLst>
          </p:cNvPr>
          <p:cNvGrpSpPr/>
          <p:nvPr/>
        </p:nvGrpSpPr>
        <p:grpSpPr>
          <a:xfrm>
            <a:off x="1521646" y="2099020"/>
            <a:ext cx="11765695" cy="4585444"/>
            <a:chOff x="193589" y="1315249"/>
            <a:chExt cx="11765695" cy="4575651"/>
          </a:xfrm>
        </p:grpSpPr>
        <p:sp>
          <p:nvSpPr>
            <p:cNvPr id="108" name="Forma Livre: Forma 107">
              <a:extLst>
                <a:ext uri="{FF2B5EF4-FFF2-40B4-BE49-F238E27FC236}">
                  <a16:creationId xmlns:a16="http://schemas.microsoft.com/office/drawing/2014/main" id="{5164E2E2-2833-A072-D22E-0B88450B5082}"/>
                </a:ext>
              </a:extLst>
            </p:cNvPr>
            <p:cNvSpPr/>
            <p:nvPr/>
          </p:nvSpPr>
          <p:spPr>
            <a:xfrm>
              <a:off x="193589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kern="1200">
                  <a:latin typeface="Montserrat" panose="00000500000000000000" pitchFamily="2" charset="0"/>
                </a:rPr>
                <a:t>1 Planejamento</a:t>
              </a:r>
            </a:p>
          </p:txBody>
        </p:sp>
        <p:sp>
          <p:nvSpPr>
            <p:cNvPr id="109" name="Seta: para a Direita 108">
              <a:extLst>
                <a:ext uri="{FF2B5EF4-FFF2-40B4-BE49-F238E27FC236}">
                  <a16:creationId xmlns:a16="http://schemas.microsoft.com/office/drawing/2014/main" id="{7D911AE9-8758-EB1B-0868-DC446DB74AC2}"/>
                </a:ext>
              </a:extLst>
            </p:cNvPr>
            <p:cNvSpPr/>
            <p:nvPr/>
          </p:nvSpPr>
          <p:spPr>
            <a:xfrm rot="5400000">
              <a:off x="893984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10" name="Forma Livre: Forma 109">
              <a:extLst>
                <a:ext uri="{FF2B5EF4-FFF2-40B4-BE49-F238E27FC236}">
                  <a16:creationId xmlns:a16="http://schemas.microsoft.com/office/drawing/2014/main" id="{DE143BDC-8C1C-72C7-C940-F57825FA9206}"/>
                </a:ext>
              </a:extLst>
            </p:cNvPr>
            <p:cNvSpPr/>
            <p:nvPr/>
          </p:nvSpPr>
          <p:spPr>
            <a:xfrm>
              <a:off x="193589" y="208618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1A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- 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Plano de Trabalho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11" name="Seta: para a Direita 110">
              <a:extLst>
                <a:ext uri="{FF2B5EF4-FFF2-40B4-BE49-F238E27FC236}">
                  <a16:creationId xmlns:a16="http://schemas.microsoft.com/office/drawing/2014/main" id="{FC4B1E95-F1ED-A6F1-9B5C-A992361A106A}"/>
                </a:ext>
              </a:extLst>
            </p:cNvPr>
            <p:cNvSpPr/>
            <p:nvPr/>
          </p:nvSpPr>
          <p:spPr>
            <a:xfrm rot="5400000">
              <a:off x="893984" y="272435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2" name="Forma Livre: Forma 111">
              <a:extLst>
                <a:ext uri="{FF2B5EF4-FFF2-40B4-BE49-F238E27FC236}">
                  <a16:creationId xmlns:a16="http://schemas.microsoft.com/office/drawing/2014/main" id="{38600EB1-DA0C-9317-D9CB-74FFC3BC600A}"/>
                </a:ext>
              </a:extLst>
            </p:cNvPr>
            <p:cNvSpPr/>
            <p:nvPr/>
          </p:nvSpPr>
          <p:spPr>
            <a:xfrm>
              <a:off x="193589" y="2857122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1B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- 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Plano de Mobilização e Comunicação Social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13" name="Forma Livre: Forma 112">
              <a:extLst>
                <a:ext uri="{FF2B5EF4-FFF2-40B4-BE49-F238E27FC236}">
                  <a16:creationId xmlns:a16="http://schemas.microsoft.com/office/drawing/2014/main" id="{AE84B1A4-CA4F-257D-5D99-A082B4FC2191}"/>
                </a:ext>
              </a:extLst>
            </p:cNvPr>
            <p:cNvSpPr/>
            <p:nvPr/>
          </p:nvSpPr>
          <p:spPr>
            <a:xfrm>
              <a:off x="1904417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kern="1200">
                  <a:latin typeface="Montserrat" panose="00000500000000000000" pitchFamily="2" charset="0"/>
                </a:rPr>
                <a:t>2 Diagnóstico</a:t>
              </a:r>
            </a:p>
          </p:txBody>
        </p:sp>
        <p:sp>
          <p:nvSpPr>
            <p:cNvPr id="114" name="Seta: para a Direita 113">
              <a:extLst>
                <a:ext uri="{FF2B5EF4-FFF2-40B4-BE49-F238E27FC236}">
                  <a16:creationId xmlns:a16="http://schemas.microsoft.com/office/drawing/2014/main" id="{D14F1DDA-3827-FD03-5823-8A0B67633D6D}"/>
                </a:ext>
              </a:extLst>
            </p:cNvPr>
            <p:cNvSpPr/>
            <p:nvPr/>
          </p:nvSpPr>
          <p:spPr>
            <a:xfrm rot="5400000">
              <a:off x="2604812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15" name="Forma Livre: Forma 114">
              <a:extLst>
                <a:ext uri="{FF2B5EF4-FFF2-40B4-BE49-F238E27FC236}">
                  <a16:creationId xmlns:a16="http://schemas.microsoft.com/office/drawing/2014/main" id="{58CA40F8-AE91-FA78-BA94-4DDBC18A7933}"/>
                </a:ext>
              </a:extLst>
            </p:cNvPr>
            <p:cNvSpPr/>
            <p:nvPr/>
          </p:nvSpPr>
          <p:spPr>
            <a:xfrm>
              <a:off x="1904417" y="208618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2A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- 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Governança, Arranjo Institucional e Instrumentos de Gestão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</a:t>
              </a:r>
            </a:p>
          </p:txBody>
        </p:sp>
        <p:sp>
          <p:nvSpPr>
            <p:cNvPr id="116" name="Seta: para a Direita 115">
              <a:extLst>
                <a:ext uri="{FF2B5EF4-FFF2-40B4-BE49-F238E27FC236}">
                  <a16:creationId xmlns:a16="http://schemas.microsoft.com/office/drawing/2014/main" id="{F695CD35-639B-AEB9-988B-E3C5404F8103}"/>
                </a:ext>
              </a:extLst>
            </p:cNvPr>
            <p:cNvSpPr/>
            <p:nvPr/>
          </p:nvSpPr>
          <p:spPr>
            <a:xfrm rot="5400000">
              <a:off x="2604812" y="272435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7" name="Forma Livre: Forma 116">
              <a:extLst>
                <a:ext uri="{FF2B5EF4-FFF2-40B4-BE49-F238E27FC236}">
                  <a16:creationId xmlns:a16="http://schemas.microsoft.com/office/drawing/2014/main" id="{3026183A-D338-427A-1A48-8C9426663407}"/>
                </a:ext>
              </a:extLst>
            </p:cNvPr>
            <p:cNvSpPr/>
            <p:nvPr/>
          </p:nvSpPr>
          <p:spPr>
            <a:xfrm>
              <a:off x="1904417" y="2857122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2B 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- 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Caracterização da Bacia, e Usos da Água e Demandas Hídricas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18" name="Seta: para a Direita 117">
              <a:extLst>
                <a:ext uri="{FF2B5EF4-FFF2-40B4-BE49-F238E27FC236}">
                  <a16:creationId xmlns:a16="http://schemas.microsoft.com/office/drawing/2014/main" id="{537DBCDA-320B-46EC-FB6D-DAD9A48210EA}"/>
                </a:ext>
              </a:extLst>
            </p:cNvPr>
            <p:cNvSpPr/>
            <p:nvPr/>
          </p:nvSpPr>
          <p:spPr>
            <a:xfrm rot="5400000">
              <a:off x="2604812" y="3495294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19" name="Forma Livre: Forma 118">
              <a:extLst>
                <a:ext uri="{FF2B5EF4-FFF2-40B4-BE49-F238E27FC236}">
                  <a16:creationId xmlns:a16="http://schemas.microsoft.com/office/drawing/2014/main" id="{1126EED6-F154-92A2-8C79-1D21F6289E99}"/>
                </a:ext>
              </a:extLst>
            </p:cNvPr>
            <p:cNvSpPr/>
            <p:nvPr/>
          </p:nvSpPr>
          <p:spPr>
            <a:xfrm>
              <a:off x="1904417" y="362805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2C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– D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isponibilidade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, Balanço Hídrico e Eventos Extremos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</a:t>
              </a:r>
            </a:p>
          </p:txBody>
        </p:sp>
        <p:sp>
          <p:nvSpPr>
            <p:cNvPr id="120" name="Seta: para a Direita 119">
              <a:extLst>
                <a:ext uri="{FF2B5EF4-FFF2-40B4-BE49-F238E27FC236}">
                  <a16:creationId xmlns:a16="http://schemas.microsoft.com/office/drawing/2014/main" id="{AF63892F-EA14-BEB9-0746-F136E36C4935}"/>
                </a:ext>
              </a:extLst>
            </p:cNvPr>
            <p:cNvSpPr/>
            <p:nvPr/>
          </p:nvSpPr>
          <p:spPr>
            <a:xfrm rot="5400000">
              <a:off x="2604812" y="4266230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1" name="Forma Livre: Forma 120">
              <a:extLst>
                <a:ext uri="{FF2B5EF4-FFF2-40B4-BE49-F238E27FC236}">
                  <a16:creationId xmlns:a16="http://schemas.microsoft.com/office/drawing/2014/main" id="{F29A946D-B5BC-66E2-451E-90BEDF70F050}"/>
                </a:ext>
              </a:extLst>
            </p:cNvPr>
            <p:cNvSpPr/>
            <p:nvPr/>
          </p:nvSpPr>
          <p:spPr>
            <a:xfrm>
              <a:off x="1904417" y="4398995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2D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-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Diagnóstico Consolidado por UGRHI 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2" name="Seta: para a Direita 121">
              <a:extLst>
                <a:ext uri="{FF2B5EF4-FFF2-40B4-BE49-F238E27FC236}">
                  <a16:creationId xmlns:a16="http://schemas.microsoft.com/office/drawing/2014/main" id="{D527BB43-DC18-EA49-120E-A4E53A4DEC2D}"/>
                </a:ext>
              </a:extLst>
            </p:cNvPr>
            <p:cNvSpPr/>
            <p:nvPr/>
          </p:nvSpPr>
          <p:spPr>
            <a:xfrm rot="5400000">
              <a:off x="2604812" y="503716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3" name="Forma Livre: Forma 122">
              <a:extLst>
                <a:ext uri="{FF2B5EF4-FFF2-40B4-BE49-F238E27FC236}">
                  <a16:creationId xmlns:a16="http://schemas.microsoft.com/office/drawing/2014/main" id="{7EE50503-59EF-F231-B4FB-AD77929E9E07}"/>
                </a:ext>
              </a:extLst>
            </p:cNvPr>
            <p:cNvSpPr/>
            <p:nvPr/>
          </p:nvSpPr>
          <p:spPr>
            <a:xfrm>
              <a:off x="1904417" y="5169933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2E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-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Diagnóstico Consolidado do PERH 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124" name="Seta: para a Direita 123">
              <a:extLst>
                <a:ext uri="{FF2B5EF4-FFF2-40B4-BE49-F238E27FC236}">
                  <a16:creationId xmlns:a16="http://schemas.microsoft.com/office/drawing/2014/main" id="{133536A2-6290-3D22-A155-35068E84E5CC}"/>
                </a:ext>
              </a:extLst>
            </p:cNvPr>
            <p:cNvSpPr/>
            <p:nvPr/>
          </p:nvSpPr>
          <p:spPr>
            <a:xfrm rot="5400000">
              <a:off x="2604812" y="5808105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5" name="Forma Livre: Forma 124">
              <a:extLst>
                <a:ext uri="{FF2B5EF4-FFF2-40B4-BE49-F238E27FC236}">
                  <a16:creationId xmlns:a16="http://schemas.microsoft.com/office/drawing/2014/main" id="{EFACA993-5CB4-7CE4-E0C3-B4743E9E64FC}"/>
                </a:ext>
              </a:extLst>
            </p:cNvPr>
            <p:cNvSpPr/>
            <p:nvPr/>
          </p:nvSpPr>
          <p:spPr>
            <a:xfrm>
              <a:off x="3615246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i="0" u="none" kern="1200">
                  <a:latin typeface="Montserrat" panose="00000500000000000000" pitchFamily="2" charset="0"/>
                </a:rPr>
                <a:t>3 Prognóstico</a:t>
              </a:r>
              <a:r>
                <a:rPr lang="pt-BR" sz="1100" b="1" kern="1200"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26" name="Seta: para a Direita 125">
              <a:extLst>
                <a:ext uri="{FF2B5EF4-FFF2-40B4-BE49-F238E27FC236}">
                  <a16:creationId xmlns:a16="http://schemas.microsoft.com/office/drawing/2014/main" id="{DAAD540F-C2A6-D181-9380-BA7CAE8202D2}"/>
                </a:ext>
              </a:extLst>
            </p:cNvPr>
            <p:cNvSpPr/>
            <p:nvPr/>
          </p:nvSpPr>
          <p:spPr>
            <a:xfrm rot="5400000">
              <a:off x="4315640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27" name="Forma Livre: Forma 126">
              <a:extLst>
                <a:ext uri="{FF2B5EF4-FFF2-40B4-BE49-F238E27FC236}">
                  <a16:creationId xmlns:a16="http://schemas.microsoft.com/office/drawing/2014/main" id="{41D9A08E-57B6-64F9-37CE-7D7411386618}"/>
                </a:ext>
              </a:extLst>
            </p:cNvPr>
            <p:cNvSpPr/>
            <p:nvPr/>
          </p:nvSpPr>
          <p:spPr>
            <a:xfrm>
              <a:off x="3615246" y="208618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3A - Vetores e Projeções de Desenvolvimento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28" name="Seta: para a Direita 127">
              <a:extLst>
                <a:ext uri="{FF2B5EF4-FFF2-40B4-BE49-F238E27FC236}">
                  <a16:creationId xmlns:a16="http://schemas.microsoft.com/office/drawing/2014/main" id="{BC7B3332-F919-42A3-A129-BF907E610D8D}"/>
                </a:ext>
              </a:extLst>
            </p:cNvPr>
            <p:cNvSpPr/>
            <p:nvPr/>
          </p:nvSpPr>
          <p:spPr>
            <a:xfrm rot="5400000">
              <a:off x="4315640" y="272435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9" name="Forma Livre: Forma 128">
              <a:extLst>
                <a:ext uri="{FF2B5EF4-FFF2-40B4-BE49-F238E27FC236}">
                  <a16:creationId xmlns:a16="http://schemas.microsoft.com/office/drawing/2014/main" id="{221CEAD0-1006-8F43-57C9-DB826C000A9B}"/>
                </a:ext>
              </a:extLst>
            </p:cNvPr>
            <p:cNvSpPr/>
            <p:nvPr/>
          </p:nvSpPr>
          <p:spPr>
            <a:xfrm>
              <a:off x="3615246" y="2857122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3B - Áreas Críticas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30" name="Seta: para a Direita 129">
              <a:extLst>
                <a:ext uri="{FF2B5EF4-FFF2-40B4-BE49-F238E27FC236}">
                  <a16:creationId xmlns:a16="http://schemas.microsoft.com/office/drawing/2014/main" id="{16006202-6A5F-1632-33BD-34A62DB1B2FE}"/>
                </a:ext>
              </a:extLst>
            </p:cNvPr>
            <p:cNvSpPr/>
            <p:nvPr/>
          </p:nvSpPr>
          <p:spPr>
            <a:xfrm rot="5400000">
              <a:off x="4315640" y="3495294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31" name="Forma Livre: Forma 130">
              <a:extLst>
                <a:ext uri="{FF2B5EF4-FFF2-40B4-BE49-F238E27FC236}">
                  <a16:creationId xmlns:a16="http://schemas.microsoft.com/office/drawing/2014/main" id="{D74A6D82-91EF-C8C2-288D-AE06894CFDC2}"/>
                </a:ext>
              </a:extLst>
            </p:cNvPr>
            <p:cNvSpPr/>
            <p:nvPr/>
          </p:nvSpPr>
          <p:spPr>
            <a:xfrm>
              <a:off x="3615246" y="362805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3C - Prognóstico Consolidado por UGRHI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32" name="Seta: para a Direita 131">
              <a:extLst>
                <a:ext uri="{FF2B5EF4-FFF2-40B4-BE49-F238E27FC236}">
                  <a16:creationId xmlns:a16="http://schemas.microsoft.com/office/drawing/2014/main" id="{5C46FB67-3CE7-40F3-F89F-899B78F9A093}"/>
                </a:ext>
              </a:extLst>
            </p:cNvPr>
            <p:cNvSpPr/>
            <p:nvPr/>
          </p:nvSpPr>
          <p:spPr>
            <a:xfrm rot="5400000">
              <a:off x="4315640" y="4266230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33" name="Forma Livre: Forma 132">
              <a:extLst>
                <a:ext uri="{FF2B5EF4-FFF2-40B4-BE49-F238E27FC236}">
                  <a16:creationId xmlns:a16="http://schemas.microsoft.com/office/drawing/2014/main" id="{2A9C5A68-735C-1161-1D6E-A42E9B767316}"/>
                </a:ext>
              </a:extLst>
            </p:cNvPr>
            <p:cNvSpPr/>
            <p:nvPr/>
          </p:nvSpPr>
          <p:spPr>
            <a:xfrm>
              <a:off x="3615246" y="4398995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3D - Prognóstico Consolidado do PERH por Vertente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34" name="Forma Livre: Forma 133">
              <a:extLst>
                <a:ext uri="{FF2B5EF4-FFF2-40B4-BE49-F238E27FC236}">
                  <a16:creationId xmlns:a16="http://schemas.microsoft.com/office/drawing/2014/main" id="{44D925DB-9DDC-12A2-C578-D6F0D30A265F}"/>
                </a:ext>
              </a:extLst>
            </p:cNvPr>
            <p:cNvSpPr/>
            <p:nvPr/>
          </p:nvSpPr>
          <p:spPr>
            <a:xfrm>
              <a:off x="5326074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i="0" u="none" kern="1200">
                  <a:latin typeface="Montserrat" panose="00000500000000000000" pitchFamily="2" charset="0"/>
                </a:rPr>
                <a:t>4 Diretrizes</a:t>
              </a:r>
              <a:r>
                <a:rPr lang="pt-BR" sz="1100" b="1" kern="1200"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35" name="Seta: para a Direita 134">
              <a:extLst>
                <a:ext uri="{FF2B5EF4-FFF2-40B4-BE49-F238E27FC236}">
                  <a16:creationId xmlns:a16="http://schemas.microsoft.com/office/drawing/2014/main" id="{B89A98A1-B5FE-D619-90E0-B49C03CA2331}"/>
                </a:ext>
              </a:extLst>
            </p:cNvPr>
            <p:cNvSpPr/>
            <p:nvPr/>
          </p:nvSpPr>
          <p:spPr>
            <a:xfrm rot="5400000">
              <a:off x="6026469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36" name="Forma Livre: Forma 135">
              <a:extLst>
                <a:ext uri="{FF2B5EF4-FFF2-40B4-BE49-F238E27FC236}">
                  <a16:creationId xmlns:a16="http://schemas.microsoft.com/office/drawing/2014/main" id="{AD2D55E4-5B60-F774-D373-9841B6B6B30D}"/>
                </a:ext>
              </a:extLst>
            </p:cNvPr>
            <p:cNvSpPr/>
            <p:nvPr/>
          </p:nvSpPr>
          <p:spPr>
            <a:xfrm>
              <a:off x="5326074" y="208618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4A – Outorga de Direito de Uso dos Recursos Hídricos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</a:t>
              </a:r>
            </a:p>
          </p:txBody>
        </p:sp>
        <p:sp>
          <p:nvSpPr>
            <p:cNvPr id="137" name="Seta: para a Direita 136">
              <a:extLst>
                <a:ext uri="{FF2B5EF4-FFF2-40B4-BE49-F238E27FC236}">
                  <a16:creationId xmlns:a16="http://schemas.microsoft.com/office/drawing/2014/main" id="{CFE76F14-36C7-69F3-2540-EF7A24D72247}"/>
                </a:ext>
              </a:extLst>
            </p:cNvPr>
            <p:cNvSpPr/>
            <p:nvPr/>
          </p:nvSpPr>
          <p:spPr>
            <a:xfrm rot="5400000">
              <a:off x="6026469" y="272435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38" name="Forma Livre: Forma 137">
              <a:extLst>
                <a:ext uri="{FF2B5EF4-FFF2-40B4-BE49-F238E27FC236}">
                  <a16:creationId xmlns:a16="http://schemas.microsoft.com/office/drawing/2014/main" id="{372507B2-DE7D-079A-03A9-2572614622B1}"/>
                </a:ext>
              </a:extLst>
            </p:cNvPr>
            <p:cNvSpPr/>
            <p:nvPr/>
          </p:nvSpPr>
          <p:spPr>
            <a:xfrm>
              <a:off x="5326074" y="2857122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4B - Enquadramento dos Corpos de Água em Classes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39" name="Seta: para a Direita 138">
              <a:extLst>
                <a:ext uri="{FF2B5EF4-FFF2-40B4-BE49-F238E27FC236}">
                  <a16:creationId xmlns:a16="http://schemas.microsoft.com/office/drawing/2014/main" id="{E4B35388-96B0-BD22-B2C4-F81FBC64D8AC}"/>
                </a:ext>
              </a:extLst>
            </p:cNvPr>
            <p:cNvSpPr/>
            <p:nvPr/>
          </p:nvSpPr>
          <p:spPr>
            <a:xfrm rot="5400000">
              <a:off x="6026469" y="3495294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40" name="Forma Livre: Forma 139">
              <a:extLst>
                <a:ext uri="{FF2B5EF4-FFF2-40B4-BE49-F238E27FC236}">
                  <a16:creationId xmlns:a16="http://schemas.microsoft.com/office/drawing/2014/main" id="{7418358F-FF90-2D4E-3C17-8320686F8057}"/>
                </a:ext>
              </a:extLst>
            </p:cNvPr>
            <p:cNvSpPr/>
            <p:nvPr/>
          </p:nvSpPr>
          <p:spPr>
            <a:xfrm>
              <a:off x="5326074" y="362805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4C -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Cobrança e Sistema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de Informações sobre Recursos Hídricos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</a:t>
              </a:r>
            </a:p>
          </p:txBody>
        </p:sp>
        <p:sp>
          <p:nvSpPr>
            <p:cNvPr id="141" name="Seta: para a Direita 140">
              <a:extLst>
                <a:ext uri="{FF2B5EF4-FFF2-40B4-BE49-F238E27FC236}">
                  <a16:creationId xmlns:a16="http://schemas.microsoft.com/office/drawing/2014/main" id="{6669CCCA-4DFA-83E2-85C6-C046CB114F3A}"/>
                </a:ext>
              </a:extLst>
            </p:cNvPr>
            <p:cNvSpPr/>
            <p:nvPr/>
          </p:nvSpPr>
          <p:spPr>
            <a:xfrm rot="5400000">
              <a:off x="6026469" y="4266230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42" name="Forma Livre: Forma 141">
              <a:extLst>
                <a:ext uri="{FF2B5EF4-FFF2-40B4-BE49-F238E27FC236}">
                  <a16:creationId xmlns:a16="http://schemas.microsoft.com/office/drawing/2014/main" id="{E09279E9-6AA7-36AA-AAF5-A354A38B08A1}"/>
                </a:ext>
              </a:extLst>
            </p:cNvPr>
            <p:cNvSpPr/>
            <p:nvPr/>
          </p:nvSpPr>
          <p:spPr>
            <a:xfrm>
              <a:off x="5326074" y="4398995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4D - Diretrizes para a Gestão Consolidado por UGRHI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43" name="Seta: para a Direita 142">
              <a:extLst>
                <a:ext uri="{FF2B5EF4-FFF2-40B4-BE49-F238E27FC236}">
                  <a16:creationId xmlns:a16="http://schemas.microsoft.com/office/drawing/2014/main" id="{F59018B1-65F5-C5DD-7903-B31CD1020EE4}"/>
                </a:ext>
              </a:extLst>
            </p:cNvPr>
            <p:cNvSpPr/>
            <p:nvPr/>
          </p:nvSpPr>
          <p:spPr>
            <a:xfrm rot="5400000">
              <a:off x="6026469" y="503716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44" name="Forma Livre: Forma 143">
              <a:extLst>
                <a:ext uri="{FF2B5EF4-FFF2-40B4-BE49-F238E27FC236}">
                  <a16:creationId xmlns:a16="http://schemas.microsoft.com/office/drawing/2014/main" id="{C0AFE1E4-B41C-7F3E-ED70-4D28126CAE75}"/>
                </a:ext>
              </a:extLst>
            </p:cNvPr>
            <p:cNvSpPr/>
            <p:nvPr/>
          </p:nvSpPr>
          <p:spPr>
            <a:xfrm>
              <a:off x="5326074" y="5169933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4E - Diretrizes para a Gestão Consolidado do PERH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145" name="Forma Livre: Forma 144">
              <a:extLst>
                <a:ext uri="{FF2B5EF4-FFF2-40B4-BE49-F238E27FC236}">
                  <a16:creationId xmlns:a16="http://schemas.microsoft.com/office/drawing/2014/main" id="{B3B7A8C0-71AE-B72E-7B10-2A9E68F09659}"/>
                </a:ext>
              </a:extLst>
            </p:cNvPr>
            <p:cNvSpPr/>
            <p:nvPr/>
          </p:nvSpPr>
          <p:spPr>
            <a:xfrm>
              <a:off x="7036902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i="0" u="none" kern="1200">
                  <a:latin typeface="Montserrat" panose="00000500000000000000" pitchFamily="2" charset="0"/>
                </a:rPr>
                <a:t>5 Proposições</a:t>
              </a:r>
              <a:r>
                <a:rPr lang="pt-BR" sz="1100" b="1" kern="1200"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46" name="Seta: para a Direita 145">
              <a:extLst>
                <a:ext uri="{FF2B5EF4-FFF2-40B4-BE49-F238E27FC236}">
                  <a16:creationId xmlns:a16="http://schemas.microsoft.com/office/drawing/2014/main" id="{D1A0EEB4-130B-4A32-96E1-D450CCB13BAB}"/>
                </a:ext>
              </a:extLst>
            </p:cNvPr>
            <p:cNvSpPr/>
            <p:nvPr/>
          </p:nvSpPr>
          <p:spPr>
            <a:xfrm rot="5400000">
              <a:off x="7737297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47" name="Forma Livre: Forma 146">
              <a:extLst>
                <a:ext uri="{FF2B5EF4-FFF2-40B4-BE49-F238E27FC236}">
                  <a16:creationId xmlns:a16="http://schemas.microsoft.com/office/drawing/2014/main" id="{DD59AD7F-4D43-5F40-4DF5-5E4D3A868E88}"/>
                </a:ext>
              </a:extLst>
            </p:cNvPr>
            <p:cNvSpPr/>
            <p:nvPr/>
          </p:nvSpPr>
          <p:spPr>
            <a:xfrm>
              <a:off x="7036902" y="2086186"/>
              <a:ext cx="1500726" cy="825611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5A - Plano de Ações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e Programa de Efetivação do Enquadramento na UGRHI 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48" name="Seta: para a Direita 147">
              <a:extLst>
                <a:ext uri="{FF2B5EF4-FFF2-40B4-BE49-F238E27FC236}">
                  <a16:creationId xmlns:a16="http://schemas.microsoft.com/office/drawing/2014/main" id="{6DFDF3D8-6BB1-80FD-D800-DD3F8F49B96F}"/>
                </a:ext>
              </a:extLst>
            </p:cNvPr>
            <p:cNvSpPr/>
            <p:nvPr/>
          </p:nvSpPr>
          <p:spPr>
            <a:xfrm rot="5400000">
              <a:off x="7737297" y="295325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49" name="Forma Livre: Forma 148">
              <a:extLst>
                <a:ext uri="{FF2B5EF4-FFF2-40B4-BE49-F238E27FC236}">
                  <a16:creationId xmlns:a16="http://schemas.microsoft.com/office/drawing/2014/main" id="{9FC633C2-8E5B-8675-A333-906B69409197}"/>
                </a:ext>
              </a:extLst>
            </p:cNvPr>
            <p:cNvSpPr/>
            <p:nvPr/>
          </p:nvSpPr>
          <p:spPr>
            <a:xfrm>
              <a:off x="7036902" y="308601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5B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- Proposições Consolidadas do PERH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150" name="Forma Livre: Forma 149">
              <a:extLst>
                <a:ext uri="{FF2B5EF4-FFF2-40B4-BE49-F238E27FC236}">
                  <a16:creationId xmlns:a16="http://schemas.microsoft.com/office/drawing/2014/main" id="{2D484AEA-641C-AE4D-C501-6523ADE577B6}"/>
                </a:ext>
              </a:extLst>
            </p:cNvPr>
            <p:cNvSpPr/>
            <p:nvPr/>
          </p:nvSpPr>
          <p:spPr>
            <a:xfrm>
              <a:off x="8747730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i="0" u="none" kern="1200">
                  <a:latin typeface="Montserrat" panose="00000500000000000000" pitchFamily="2" charset="0"/>
                </a:rPr>
                <a:t>6 Monitoramento</a:t>
              </a:r>
              <a:r>
                <a:rPr lang="pt-BR" sz="1100" b="1" kern="1200"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51" name="Seta: para a Direita 150">
              <a:extLst>
                <a:ext uri="{FF2B5EF4-FFF2-40B4-BE49-F238E27FC236}">
                  <a16:creationId xmlns:a16="http://schemas.microsoft.com/office/drawing/2014/main" id="{A59A058C-F4C9-008A-760A-0956561E537A}"/>
                </a:ext>
              </a:extLst>
            </p:cNvPr>
            <p:cNvSpPr/>
            <p:nvPr/>
          </p:nvSpPr>
          <p:spPr>
            <a:xfrm rot="5400000">
              <a:off x="9448125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52" name="Forma Livre: Forma 151">
              <a:extLst>
                <a:ext uri="{FF2B5EF4-FFF2-40B4-BE49-F238E27FC236}">
                  <a16:creationId xmlns:a16="http://schemas.microsoft.com/office/drawing/2014/main" id="{74F39C48-6891-16D6-13B1-03991C69DC73}"/>
                </a:ext>
              </a:extLst>
            </p:cNvPr>
            <p:cNvSpPr/>
            <p:nvPr/>
          </p:nvSpPr>
          <p:spPr>
            <a:xfrm>
              <a:off x="8747730" y="208618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6A - Manual Operativo do Plano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53" name="Seta: para a Direita 152">
              <a:extLst>
                <a:ext uri="{FF2B5EF4-FFF2-40B4-BE49-F238E27FC236}">
                  <a16:creationId xmlns:a16="http://schemas.microsoft.com/office/drawing/2014/main" id="{FF0D2309-3E26-1FD5-F27D-0C5CEE69F468}"/>
                </a:ext>
              </a:extLst>
            </p:cNvPr>
            <p:cNvSpPr/>
            <p:nvPr/>
          </p:nvSpPr>
          <p:spPr>
            <a:xfrm rot="5400000">
              <a:off x="9448125" y="272435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54" name="Forma Livre: Forma 153">
              <a:extLst>
                <a:ext uri="{FF2B5EF4-FFF2-40B4-BE49-F238E27FC236}">
                  <a16:creationId xmlns:a16="http://schemas.microsoft.com/office/drawing/2014/main" id="{BF5EA0F9-B7C5-50DF-330F-79E7D76CDB5F}"/>
                </a:ext>
              </a:extLst>
            </p:cNvPr>
            <p:cNvSpPr/>
            <p:nvPr/>
          </p:nvSpPr>
          <p:spPr>
            <a:xfrm>
              <a:off x="8747730" y="2857122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 panose="00000500000000000000" pitchFamily="2" charset="0"/>
                </a:rPr>
                <a:t>6B - Implementação e Desempenho do Plano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55" name="Seta: para a Direita 154">
              <a:extLst>
                <a:ext uri="{FF2B5EF4-FFF2-40B4-BE49-F238E27FC236}">
                  <a16:creationId xmlns:a16="http://schemas.microsoft.com/office/drawing/2014/main" id="{9420116B-22F3-9F86-9D40-7C6F780CADF9}"/>
                </a:ext>
              </a:extLst>
            </p:cNvPr>
            <p:cNvSpPr/>
            <p:nvPr/>
          </p:nvSpPr>
          <p:spPr>
            <a:xfrm rot="5400000">
              <a:off x="9448125" y="3495294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56" name="Forma Livre: Forma 155">
              <a:extLst>
                <a:ext uri="{FF2B5EF4-FFF2-40B4-BE49-F238E27FC236}">
                  <a16:creationId xmlns:a16="http://schemas.microsoft.com/office/drawing/2014/main" id="{270CB3EE-9560-125F-3778-68E88786D968}"/>
                </a:ext>
              </a:extLst>
            </p:cNvPr>
            <p:cNvSpPr/>
            <p:nvPr/>
          </p:nvSpPr>
          <p:spPr>
            <a:xfrm>
              <a:off x="8747730" y="3628059"/>
              <a:ext cx="1530804" cy="671112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6C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– Monitoramento, Implementação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e Desempenho do PERH </a:t>
              </a:r>
              <a:endParaRPr lang="pt-BR" sz="1000" kern="1200">
                <a:solidFill>
                  <a:schemeClr val="accent1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157" name="Forma Livre: Forma 156">
              <a:extLst>
                <a:ext uri="{FF2B5EF4-FFF2-40B4-BE49-F238E27FC236}">
                  <a16:creationId xmlns:a16="http://schemas.microsoft.com/office/drawing/2014/main" id="{07F7632A-3E0B-78F3-C0C8-20D424A230E1}"/>
                </a:ext>
              </a:extLst>
            </p:cNvPr>
            <p:cNvSpPr/>
            <p:nvPr/>
          </p:nvSpPr>
          <p:spPr>
            <a:xfrm>
              <a:off x="10458558" y="1315249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9" tIns="24959" rIns="24959" bIns="2495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100" b="1" i="0" u="none" kern="1200">
                  <a:latin typeface="Montserrat" panose="00000500000000000000" pitchFamily="2" charset="0"/>
                </a:rPr>
                <a:t>7 Sumário Executivo</a:t>
              </a:r>
              <a:r>
                <a:rPr lang="pt-BR" sz="1100" b="1" kern="1200">
                  <a:latin typeface="Montserrat" panose="00000500000000000000" pitchFamily="2" charset="0"/>
                </a:rPr>
                <a:t> </a:t>
              </a:r>
            </a:p>
          </p:txBody>
        </p:sp>
        <p:sp>
          <p:nvSpPr>
            <p:cNvPr id="158" name="Seta: para a Direita 157">
              <a:extLst>
                <a:ext uri="{FF2B5EF4-FFF2-40B4-BE49-F238E27FC236}">
                  <a16:creationId xmlns:a16="http://schemas.microsoft.com/office/drawing/2014/main" id="{F6D6BB2F-5DFD-1CCA-C933-DCD8C41172C9}"/>
                </a:ext>
              </a:extLst>
            </p:cNvPr>
            <p:cNvSpPr/>
            <p:nvPr/>
          </p:nvSpPr>
          <p:spPr>
            <a:xfrm rot="5400000">
              <a:off x="11158953" y="1953421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2800">
                <a:latin typeface="Montserrat" panose="00000500000000000000" pitchFamily="2" charset="0"/>
              </a:endParaRPr>
            </a:p>
          </p:txBody>
        </p:sp>
        <p:sp>
          <p:nvSpPr>
            <p:cNvPr id="159" name="Forma Livre: Forma 158">
              <a:extLst>
                <a:ext uri="{FF2B5EF4-FFF2-40B4-BE49-F238E27FC236}">
                  <a16:creationId xmlns:a16="http://schemas.microsoft.com/office/drawing/2014/main" id="{A8E21D14-612A-BE66-6A16-D50B4FA5149A}"/>
                </a:ext>
              </a:extLst>
            </p:cNvPr>
            <p:cNvSpPr/>
            <p:nvPr/>
          </p:nvSpPr>
          <p:spPr>
            <a:xfrm>
              <a:off x="10458558" y="2086186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7A -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Sumários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executivos dos </a:t>
              </a:r>
              <a:r>
                <a:rPr lang="pt-BR" sz="1000" i="0" u="none" kern="1200" err="1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PBHs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</a:t>
              </a:r>
            </a:p>
          </p:txBody>
        </p:sp>
        <p:sp>
          <p:nvSpPr>
            <p:cNvPr id="160" name="Seta: para a Direita 159">
              <a:extLst>
                <a:ext uri="{FF2B5EF4-FFF2-40B4-BE49-F238E27FC236}">
                  <a16:creationId xmlns:a16="http://schemas.microsoft.com/office/drawing/2014/main" id="{4633A608-2071-4C16-BD43-BABAE3445B7B}"/>
                </a:ext>
              </a:extLst>
            </p:cNvPr>
            <p:cNvSpPr/>
            <p:nvPr/>
          </p:nvSpPr>
          <p:spPr>
            <a:xfrm rot="5400000">
              <a:off x="11158953" y="2724357"/>
              <a:ext cx="99935" cy="65656"/>
            </a:xfrm>
            <a:prstGeom prst="rightArrow">
              <a:avLst>
                <a:gd name="adj1" fmla="val 667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BR" sz="1100">
                <a:solidFill>
                  <a:schemeClr val="accent1">
                    <a:lumMod val="50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61" name="Forma Livre: Forma 160">
              <a:extLst>
                <a:ext uri="{FF2B5EF4-FFF2-40B4-BE49-F238E27FC236}">
                  <a16:creationId xmlns:a16="http://schemas.microsoft.com/office/drawing/2014/main" id="{B9994A5F-C852-ADEC-0E3D-26EEA7C71779}"/>
                </a:ext>
              </a:extLst>
            </p:cNvPr>
            <p:cNvSpPr/>
            <p:nvPr/>
          </p:nvSpPr>
          <p:spPr>
            <a:xfrm>
              <a:off x="10458558" y="2857122"/>
              <a:ext cx="1500726" cy="571063"/>
            </a:xfrm>
            <a:custGeom>
              <a:avLst/>
              <a:gdLst>
                <a:gd name="csX0" fmla="*/ 0 w 1500726"/>
                <a:gd name="csY0" fmla="*/ 37518 h 375181"/>
                <a:gd name="csX1" fmla="*/ 37518 w 1500726"/>
                <a:gd name="csY1" fmla="*/ 0 h 375181"/>
                <a:gd name="csX2" fmla="*/ 1463208 w 1500726"/>
                <a:gd name="csY2" fmla="*/ 0 h 375181"/>
                <a:gd name="csX3" fmla="*/ 1500726 w 1500726"/>
                <a:gd name="csY3" fmla="*/ 37518 h 375181"/>
                <a:gd name="csX4" fmla="*/ 1500726 w 1500726"/>
                <a:gd name="csY4" fmla="*/ 337663 h 375181"/>
                <a:gd name="csX5" fmla="*/ 1463208 w 1500726"/>
                <a:gd name="csY5" fmla="*/ 375181 h 375181"/>
                <a:gd name="csX6" fmla="*/ 37518 w 1500726"/>
                <a:gd name="csY6" fmla="*/ 375181 h 375181"/>
                <a:gd name="csX7" fmla="*/ 0 w 1500726"/>
                <a:gd name="csY7" fmla="*/ 337663 h 375181"/>
                <a:gd name="csX8" fmla="*/ 0 w 1500726"/>
                <a:gd name="csY8" fmla="*/ 37518 h 375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00726" h="375181">
                  <a:moveTo>
                    <a:pt x="0" y="37518"/>
                  </a:moveTo>
                  <a:cubicBezTo>
                    <a:pt x="0" y="16797"/>
                    <a:pt x="16797" y="0"/>
                    <a:pt x="37518" y="0"/>
                  </a:cubicBezTo>
                  <a:lnTo>
                    <a:pt x="1463208" y="0"/>
                  </a:lnTo>
                  <a:cubicBezTo>
                    <a:pt x="1483929" y="0"/>
                    <a:pt x="1500726" y="16797"/>
                    <a:pt x="1500726" y="37518"/>
                  </a:cubicBezTo>
                  <a:lnTo>
                    <a:pt x="1500726" y="337663"/>
                  </a:lnTo>
                  <a:cubicBezTo>
                    <a:pt x="1500726" y="358384"/>
                    <a:pt x="1483929" y="375181"/>
                    <a:pt x="1463208" y="375181"/>
                  </a:cubicBezTo>
                  <a:lnTo>
                    <a:pt x="37518" y="375181"/>
                  </a:lnTo>
                  <a:cubicBezTo>
                    <a:pt x="16797" y="375181"/>
                    <a:pt x="0" y="358384"/>
                    <a:pt x="0" y="337663"/>
                  </a:cubicBezTo>
                  <a:lnTo>
                    <a:pt x="0" y="37518"/>
                  </a:lnTo>
                  <a:close/>
                </a:path>
              </a:pathLst>
            </a:custGeom>
            <a:solidFill>
              <a:srgbClr val="E1F4FF">
                <a:alpha val="89804"/>
              </a:srgbClr>
            </a:solidFill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149" tIns="21149" rIns="21149" bIns="21149" numCol="1" spcCol="127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7B - Sumário </a:t>
              </a:r>
              <a:r>
                <a:rPr lang="pt-BR" sz="10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executivo</a:t>
              </a:r>
              <a:r>
                <a:rPr lang="pt-BR" sz="1000" i="0" u="none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do PERH</a:t>
              </a:r>
              <a:r>
                <a:rPr lang="pt-BR" sz="1000" kern="1200">
                  <a:solidFill>
                    <a:schemeClr val="accent1">
                      <a:lumMod val="50000"/>
                    </a:schemeClr>
                  </a:solidFill>
                  <a:latin typeface="Montserrat"/>
                </a:rPr>
                <a:t> </a:t>
              </a:r>
            </a:p>
          </p:txBody>
        </p:sp>
      </p:grp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BCD12449-34A1-DC0F-60E5-21D8C07021B2}"/>
              </a:ext>
            </a:extLst>
          </p:cNvPr>
          <p:cNvSpPr/>
          <p:nvPr/>
        </p:nvSpPr>
        <p:spPr>
          <a:xfrm>
            <a:off x="2398208" y="4127343"/>
            <a:ext cx="651849" cy="192510"/>
          </a:xfrm>
          <a:prstGeom prst="roundRect">
            <a:avLst/>
          </a:prstGeom>
          <a:solidFill>
            <a:srgbClr val="0152F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latin typeface="Montserrat" panose="00000500000000000000" pitchFamily="2" charset="0"/>
              </a:rPr>
              <a:t>19 RP</a:t>
            </a:r>
          </a:p>
        </p:txBody>
      </p:sp>
      <p:sp>
        <p:nvSpPr>
          <p:cNvPr id="65" name="Retângulo: Cantos Arredondados 64">
            <a:extLst>
              <a:ext uri="{FF2B5EF4-FFF2-40B4-BE49-F238E27FC236}">
                <a16:creationId xmlns:a16="http://schemas.microsoft.com/office/drawing/2014/main" id="{23A880B4-8336-B7E9-CC8E-9EE4F700822E}"/>
              </a:ext>
            </a:extLst>
          </p:cNvPr>
          <p:cNvSpPr/>
          <p:nvPr/>
        </p:nvSpPr>
        <p:spPr>
          <a:xfrm>
            <a:off x="4165609" y="5642684"/>
            <a:ext cx="651849" cy="192510"/>
          </a:xfrm>
          <a:prstGeom prst="roundRect">
            <a:avLst/>
          </a:prstGeom>
          <a:solidFill>
            <a:srgbClr val="0152F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/>
              </a:rPr>
              <a:t>19 RP</a:t>
            </a:r>
            <a:endParaRPr lang="pt-BR" sz="11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D19584A6-DE09-780D-4CC0-75A210626CFB}"/>
              </a:ext>
            </a:extLst>
          </p:cNvPr>
          <p:cNvSpPr/>
          <p:nvPr/>
        </p:nvSpPr>
        <p:spPr>
          <a:xfrm>
            <a:off x="4163276" y="3354109"/>
            <a:ext cx="651849" cy="19251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FE</a:t>
            </a:r>
          </a:p>
        </p:txBody>
      </p:sp>
      <p:sp>
        <p:nvSpPr>
          <p:cNvPr id="67" name="Retângulo: Cantos Arredondados 66">
            <a:extLst>
              <a:ext uri="{FF2B5EF4-FFF2-40B4-BE49-F238E27FC236}">
                <a16:creationId xmlns:a16="http://schemas.microsoft.com/office/drawing/2014/main" id="{95AA69C4-4C34-4B4F-C2F3-169A7A52B4A3}"/>
              </a:ext>
            </a:extLst>
          </p:cNvPr>
          <p:cNvSpPr/>
          <p:nvPr/>
        </p:nvSpPr>
        <p:spPr>
          <a:xfrm>
            <a:off x="5823370" y="3354109"/>
            <a:ext cx="651849" cy="192510"/>
          </a:xfrm>
          <a:prstGeom prst="roundRect">
            <a:avLst/>
          </a:prstGeom>
          <a:solidFill>
            <a:srgbClr val="0152F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latin typeface="Montserrat" panose="00000500000000000000" pitchFamily="2" charset="0"/>
              </a:rPr>
              <a:t>19 RP</a:t>
            </a:r>
          </a:p>
        </p:txBody>
      </p:sp>
      <p:sp>
        <p:nvSpPr>
          <p:cNvPr id="68" name="Retângulo: Cantos Arredondados 67">
            <a:extLst>
              <a:ext uri="{FF2B5EF4-FFF2-40B4-BE49-F238E27FC236}">
                <a16:creationId xmlns:a16="http://schemas.microsoft.com/office/drawing/2014/main" id="{2AECA0CA-ED49-2C95-AE01-CE5B45E4DEBC}"/>
              </a:ext>
            </a:extLst>
          </p:cNvPr>
          <p:cNvSpPr/>
          <p:nvPr/>
        </p:nvSpPr>
        <p:spPr>
          <a:xfrm>
            <a:off x="7511517" y="4145286"/>
            <a:ext cx="651849" cy="192510"/>
          </a:xfrm>
          <a:prstGeom prst="roundRect">
            <a:avLst/>
          </a:prstGeom>
          <a:solidFill>
            <a:srgbClr val="0152F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latin typeface="Montserrat" panose="00000500000000000000" pitchFamily="2" charset="0"/>
              </a:rPr>
              <a:t>19 RP</a:t>
            </a:r>
          </a:p>
        </p:txBody>
      </p:sp>
      <p:cxnSp>
        <p:nvCxnSpPr>
          <p:cNvPr id="69" name="Conector: Curvo 68">
            <a:extLst>
              <a:ext uri="{FF2B5EF4-FFF2-40B4-BE49-F238E27FC236}">
                <a16:creationId xmlns:a16="http://schemas.microsoft.com/office/drawing/2014/main" id="{0118F0EE-7518-2094-6F50-7464C5D69CB5}"/>
              </a:ext>
            </a:extLst>
          </p:cNvPr>
          <p:cNvCxnSpPr>
            <a:cxnSpLocks/>
          </p:cNvCxnSpPr>
          <p:nvPr/>
        </p:nvCxnSpPr>
        <p:spPr>
          <a:xfrm>
            <a:off x="11538995" y="3443890"/>
            <a:ext cx="138495" cy="683453"/>
          </a:xfrm>
          <a:prstGeom prst="curvedConnector2">
            <a:avLst/>
          </a:prstGeom>
          <a:ln w="3175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ector: Curvo 69">
            <a:extLst>
              <a:ext uri="{FF2B5EF4-FFF2-40B4-BE49-F238E27FC236}">
                <a16:creationId xmlns:a16="http://schemas.microsoft.com/office/drawing/2014/main" id="{6A36EFAA-A18B-C857-7B66-86070267E4BD}"/>
              </a:ext>
            </a:extLst>
          </p:cNvPr>
          <p:cNvCxnSpPr>
            <a:cxnSpLocks/>
          </p:cNvCxnSpPr>
          <p:nvPr/>
        </p:nvCxnSpPr>
        <p:spPr>
          <a:xfrm>
            <a:off x="8106454" y="3443890"/>
            <a:ext cx="106180" cy="744939"/>
          </a:xfrm>
          <a:prstGeom prst="curvedConnector2">
            <a:avLst/>
          </a:prstGeom>
          <a:ln>
            <a:solidFill>
              <a:srgbClr val="003CB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ector: Curvo 70">
            <a:extLst>
              <a:ext uri="{FF2B5EF4-FFF2-40B4-BE49-F238E27FC236}">
                <a16:creationId xmlns:a16="http://schemas.microsoft.com/office/drawing/2014/main" id="{E81A3238-F473-66D6-BAFA-12D633517E75}"/>
              </a:ext>
            </a:extLst>
          </p:cNvPr>
          <p:cNvCxnSpPr>
            <a:cxnSpLocks/>
          </p:cNvCxnSpPr>
          <p:nvPr/>
        </p:nvCxnSpPr>
        <p:spPr>
          <a:xfrm flipV="1">
            <a:off x="8160881" y="4330345"/>
            <a:ext cx="61398" cy="636946"/>
          </a:xfrm>
          <a:prstGeom prst="curvedConnector2">
            <a:avLst/>
          </a:prstGeom>
          <a:ln>
            <a:solidFill>
              <a:srgbClr val="003CB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tângulo: Cantos Arredondados 71">
            <a:extLst>
              <a:ext uri="{FF2B5EF4-FFF2-40B4-BE49-F238E27FC236}">
                <a16:creationId xmlns:a16="http://schemas.microsoft.com/office/drawing/2014/main" id="{33A8C835-EC87-8B73-AD5F-F0ECE22F6D07}"/>
              </a:ext>
            </a:extLst>
          </p:cNvPr>
          <p:cNvSpPr/>
          <p:nvPr/>
        </p:nvSpPr>
        <p:spPr>
          <a:xfrm>
            <a:off x="2024703" y="4364079"/>
            <a:ext cx="1084262" cy="350660"/>
          </a:xfrm>
          <a:prstGeom prst="roundRect">
            <a:avLst/>
          </a:prstGeom>
          <a:solidFill>
            <a:srgbClr val="03B35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RR CORHI</a:t>
            </a:r>
          </a:p>
        </p:txBody>
      </p:sp>
      <p:sp>
        <p:nvSpPr>
          <p:cNvPr id="73" name="Retângulo: Cantos Arredondados 72">
            <a:extLst>
              <a:ext uri="{FF2B5EF4-FFF2-40B4-BE49-F238E27FC236}">
                <a16:creationId xmlns:a16="http://schemas.microsoft.com/office/drawing/2014/main" id="{2390631A-E25E-673E-FCE9-768D9C2F524D}"/>
              </a:ext>
            </a:extLst>
          </p:cNvPr>
          <p:cNvSpPr/>
          <p:nvPr/>
        </p:nvSpPr>
        <p:spPr>
          <a:xfrm>
            <a:off x="5181829" y="5725784"/>
            <a:ext cx="1026753" cy="192510"/>
          </a:xfrm>
          <a:prstGeom prst="roundRect">
            <a:avLst/>
          </a:prstGeom>
          <a:solidFill>
            <a:srgbClr val="03B35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RR CORHI</a:t>
            </a:r>
          </a:p>
        </p:txBody>
      </p:sp>
      <p:sp>
        <p:nvSpPr>
          <p:cNvPr id="74" name="Retângulo: Cantos Arredondados 73">
            <a:extLst>
              <a:ext uri="{FF2B5EF4-FFF2-40B4-BE49-F238E27FC236}">
                <a16:creationId xmlns:a16="http://schemas.microsoft.com/office/drawing/2014/main" id="{534828D9-EAA7-CBB5-731A-253A7B066DAA}"/>
              </a:ext>
            </a:extLst>
          </p:cNvPr>
          <p:cNvSpPr/>
          <p:nvPr/>
        </p:nvSpPr>
        <p:spPr>
          <a:xfrm>
            <a:off x="3711586" y="6467087"/>
            <a:ext cx="1113017" cy="250019"/>
          </a:xfrm>
          <a:prstGeom prst="roundRect">
            <a:avLst/>
          </a:prstGeom>
          <a:solidFill>
            <a:srgbClr val="03B35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RR CORHI</a:t>
            </a:r>
          </a:p>
        </p:txBody>
      </p:sp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2CAA2131-DDBF-64C8-9691-DB9ABB57B7A7}"/>
              </a:ext>
            </a:extLst>
          </p:cNvPr>
          <p:cNvSpPr/>
          <p:nvPr/>
        </p:nvSpPr>
        <p:spPr>
          <a:xfrm>
            <a:off x="6880813" y="6467087"/>
            <a:ext cx="1228035" cy="235641"/>
          </a:xfrm>
          <a:prstGeom prst="roundRect">
            <a:avLst/>
          </a:prstGeom>
          <a:solidFill>
            <a:srgbClr val="03B35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RR CORHI</a:t>
            </a:r>
          </a:p>
        </p:txBody>
      </p:sp>
      <p:sp>
        <p:nvSpPr>
          <p:cNvPr id="76" name="Retângulo: Cantos Arredondados 75">
            <a:extLst>
              <a:ext uri="{FF2B5EF4-FFF2-40B4-BE49-F238E27FC236}">
                <a16:creationId xmlns:a16="http://schemas.microsoft.com/office/drawing/2014/main" id="{AC8FDAE7-6F50-977E-291E-5B6093C1038E}"/>
              </a:ext>
            </a:extLst>
          </p:cNvPr>
          <p:cNvSpPr/>
          <p:nvPr/>
        </p:nvSpPr>
        <p:spPr>
          <a:xfrm>
            <a:off x="10345601" y="5043251"/>
            <a:ext cx="1317039" cy="228795"/>
          </a:xfrm>
          <a:prstGeom prst="roundRect">
            <a:avLst/>
          </a:prstGeom>
          <a:solidFill>
            <a:srgbClr val="03B35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RR CORHI</a:t>
            </a:r>
          </a:p>
        </p:txBody>
      </p:sp>
      <p:sp>
        <p:nvSpPr>
          <p:cNvPr id="77" name="Retângulo: Cantos Arredondados 76">
            <a:extLst>
              <a:ext uri="{FF2B5EF4-FFF2-40B4-BE49-F238E27FC236}">
                <a16:creationId xmlns:a16="http://schemas.microsoft.com/office/drawing/2014/main" id="{E44030CB-695D-5E75-0D6B-E6CDD9C774AD}"/>
              </a:ext>
            </a:extLst>
          </p:cNvPr>
          <p:cNvSpPr/>
          <p:nvPr/>
        </p:nvSpPr>
        <p:spPr>
          <a:xfrm>
            <a:off x="12055265" y="4163603"/>
            <a:ext cx="1026753" cy="192510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/>
              </a:rPr>
              <a:t>1 RP CRH</a:t>
            </a:r>
            <a:endParaRPr lang="pt-BR" sz="11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78" name="Retângulo: Cantos Arredondados 77">
            <a:extLst>
              <a:ext uri="{FF2B5EF4-FFF2-40B4-BE49-F238E27FC236}">
                <a16:creationId xmlns:a16="http://schemas.microsoft.com/office/drawing/2014/main" id="{38211A72-A202-4DE7-17E1-2B83B728C347}"/>
              </a:ext>
            </a:extLst>
          </p:cNvPr>
          <p:cNvSpPr/>
          <p:nvPr/>
        </p:nvSpPr>
        <p:spPr>
          <a:xfrm>
            <a:off x="12736924" y="3347635"/>
            <a:ext cx="651849" cy="192510"/>
          </a:xfrm>
          <a:prstGeom prst="roundRect">
            <a:avLst/>
          </a:prstGeom>
          <a:solidFill>
            <a:srgbClr val="0152F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latin typeface="Montserrat" panose="00000500000000000000" pitchFamily="2" charset="0"/>
              </a:rPr>
              <a:t>19 RP</a:t>
            </a:r>
          </a:p>
        </p:txBody>
      </p:sp>
      <p:sp>
        <p:nvSpPr>
          <p:cNvPr id="79" name="Retângulo: Cantos Arredondados 78">
            <a:extLst>
              <a:ext uri="{FF2B5EF4-FFF2-40B4-BE49-F238E27FC236}">
                <a16:creationId xmlns:a16="http://schemas.microsoft.com/office/drawing/2014/main" id="{DA904575-E143-BD08-5E15-779C108A5829}"/>
              </a:ext>
            </a:extLst>
          </p:cNvPr>
          <p:cNvSpPr/>
          <p:nvPr/>
        </p:nvSpPr>
        <p:spPr>
          <a:xfrm>
            <a:off x="3093978" y="3332598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3</a:t>
            </a:r>
          </a:p>
        </p:txBody>
      </p:sp>
      <p:sp>
        <p:nvSpPr>
          <p:cNvPr id="80" name="Retângulo: Cantos Arredondados 79">
            <a:extLst>
              <a:ext uri="{FF2B5EF4-FFF2-40B4-BE49-F238E27FC236}">
                <a16:creationId xmlns:a16="http://schemas.microsoft.com/office/drawing/2014/main" id="{B3C2D7A0-E34E-4491-6E30-7325B969F9CB}"/>
              </a:ext>
            </a:extLst>
          </p:cNvPr>
          <p:cNvSpPr/>
          <p:nvPr/>
        </p:nvSpPr>
        <p:spPr>
          <a:xfrm>
            <a:off x="3093978" y="4115855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4</a:t>
            </a:r>
          </a:p>
        </p:txBody>
      </p:sp>
      <p:sp>
        <p:nvSpPr>
          <p:cNvPr id="81" name="Retângulo: Cantos Arredondados 80">
            <a:extLst>
              <a:ext uri="{FF2B5EF4-FFF2-40B4-BE49-F238E27FC236}">
                <a16:creationId xmlns:a16="http://schemas.microsoft.com/office/drawing/2014/main" id="{8709826C-84E9-0EA1-EF68-64FB1A219669}"/>
              </a:ext>
            </a:extLst>
          </p:cNvPr>
          <p:cNvSpPr/>
          <p:nvPr/>
        </p:nvSpPr>
        <p:spPr>
          <a:xfrm>
            <a:off x="3093978" y="4890147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5</a:t>
            </a:r>
          </a:p>
        </p:txBody>
      </p:sp>
      <p:sp>
        <p:nvSpPr>
          <p:cNvPr id="82" name="Retângulo: Cantos Arredondados 81">
            <a:extLst>
              <a:ext uri="{FF2B5EF4-FFF2-40B4-BE49-F238E27FC236}">
                <a16:creationId xmlns:a16="http://schemas.microsoft.com/office/drawing/2014/main" id="{781EA02D-D71C-47D3-8CF7-3EAA0F123123}"/>
              </a:ext>
            </a:extLst>
          </p:cNvPr>
          <p:cNvSpPr/>
          <p:nvPr/>
        </p:nvSpPr>
        <p:spPr>
          <a:xfrm>
            <a:off x="3093978" y="5673470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7</a:t>
            </a:r>
          </a:p>
        </p:txBody>
      </p:sp>
      <p:sp>
        <p:nvSpPr>
          <p:cNvPr id="83" name="Retângulo: Cantos Arredondados 82">
            <a:extLst>
              <a:ext uri="{FF2B5EF4-FFF2-40B4-BE49-F238E27FC236}">
                <a16:creationId xmlns:a16="http://schemas.microsoft.com/office/drawing/2014/main" id="{E61756F5-25B4-49FE-B0E0-74BBDC878846}"/>
              </a:ext>
            </a:extLst>
          </p:cNvPr>
          <p:cNvSpPr/>
          <p:nvPr/>
        </p:nvSpPr>
        <p:spPr>
          <a:xfrm>
            <a:off x="3093978" y="6451156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8</a:t>
            </a:r>
          </a:p>
        </p:txBody>
      </p:sp>
      <p:sp>
        <p:nvSpPr>
          <p:cNvPr id="84" name="Retângulo: Cantos Arredondados 83">
            <a:extLst>
              <a:ext uri="{FF2B5EF4-FFF2-40B4-BE49-F238E27FC236}">
                <a16:creationId xmlns:a16="http://schemas.microsoft.com/office/drawing/2014/main" id="{50B253DE-328C-38F8-9ABC-9C063CA6BC1A}"/>
              </a:ext>
            </a:extLst>
          </p:cNvPr>
          <p:cNvSpPr/>
          <p:nvPr/>
        </p:nvSpPr>
        <p:spPr>
          <a:xfrm>
            <a:off x="4824603" y="3330591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8</a:t>
            </a:r>
          </a:p>
        </p:txBody>
      </p:sp>
      <p:sp>
        <p:nvSpPr>
          <p:cNvPr id="85" name="Retângulo: Cantos Arredondados 84">
            <a:extLst>
              <a:ext uri="{FF2B5EF4-FFF2-40B4-BE49-F238E27FC236}">
                <a16:creationId xmlns:a16="http://schemas.microsoft.com/office/drawing/2014/main" id="{39AB6536-2BC1-9582-75DE-2EB9CD6CCD00}"/>
              </a:ext>
            </a:extLst>
          </p:cNvPr>
          <p:cNvSpPr/>
          <p:nvPr/>
        </p:nvSpPr>
        <p:spPr>
          <a:xfrm>
            <a:off x="4814577" y="4123874"/>
            <a:ext cx="360000" cy="2319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09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86" name="Retângulo: Cantos Arredondados 85">
            <a:extLst>
              <a:ext uri="{FF2B5EF4-FFF2-40B4-BE49-F238E27FC236}">
                <a16:creationId xmlns:a16="http://schemas.microsoft.com/office/drawing/2014/main" id="{C1180672-553C-88A8-1A62-9A982425E309}"/>
              </a:ext>
            </a:extLst>
          </p:cNvPr>
          <p:cNvSpPr/>
          <p:nvPr/>
        </p:nvSpPr>
        <p:spPr>
          <a:xfrm>
            <a:off x="4814577" y="4918218"/>
            <a:ext cx="366321" cy="2319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10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87" name="Retângulo: Cantos Arredondados 86">
            <a:extLst>
              <a:ext uri="{FF2B5EF4-FFF2-40B4-BE49-F238E27FC236}">
                <a16:creationId xmlns:a16="http://schemas.microsoft.com/office/drawing/2014/main" id="{9F36EA3C-9E10-50C3-A2E6-3FC2DE9DD364}"/>
              </a:ext>
            </a:extLst>
          </p:cNvPr>
          <p:cNvSpPr/>
          <p:nvPr/>
        </p:nvSpPr>
        <p:spPr>
          <a:xfrm>
            <a:off x="4824603" y="5671463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11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88" name="Retângulo: Cantos Arredondados 87">
            <a:extLst>
              <a:ext uri="{FF2B5EF4-FFF2-40B4-BE49-F238E27FC236}">
                <a16:creationId xmlns:a16="http://schemas.microsoft.com/office/drawing/2014/main" id="{650351A1-8E29-4C92-F3A7-EC32629B3B0D}"/>
              </a:ext>
            </a:extLst>
          </p:cNvPr>
          <p:cNvSpPr/>
          <p:nvPr/>
        </p:nvSpPr>
        <p:spPr>
          <a:xfrm>
            <a:off x="6511557" y="3330591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12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89" name="Retângulo: Cantos Arredondados 88">
            <a:extLst>
              <a:ext uri="{FF2B5EF4-FFF2-40B4-BE49-F238E27FC236}">
                <a16:creationId xmlns:a16="http://schemas.microsoft.com/office/drawing/2014/main" id="{D9DB4F45-E0A1-74C7-B93A-1910EE78932B}"/>
              </a:ext>
            </a:extLst>
          </p:cNvPr>
          <p:cNvSpPr/>
          <p:nvPr/>
        </p:nvSpPr>
        <p:spPr>
          <a:xfrm>
            <a:off x="6511557" y="4113848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13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90" name="Retângulo: Cantos Arredondados 89">
            <a:extLst>
              <a:ext uri="{FF2B5EF4-FFF2-40B4-BE49-F238E27FC236}">
                <a16:creationId xmlns:a16="http://schemas.microsoft.com/office/drawing/2014/main" id="{0CE198EF-0C2C-400F-5466-788229959F8E}"/>
              </a:ext>
            </a:extLst>
          </p:cNvPr>
          <p:cNvSpPr/>
          <p:nvPr/>
        </p:nvSpPr>
        <p:spPr>
          <a:xfrm>
            <a:off x="6511557" y="4888140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14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91" name="Retângulo: Cantos Arredondados 90">
            <a:extLst>
              <a:ext uri="{FF2B5EF4-FFF2-40B4-BE49-F238E27FC236}">
                <a16:creationId xmlns:a16="http://schemas.microsoft.com/office/drawing/2014/main" id="{3BAF0C44-34F9-E261-2C4F-5984318AB495}"/>
              </a:ext>
            </a:extLst>
          </p:cNvPr>
          <p:cNvSpPr/>
          <p:nvPr/>
        </p:nvSpPr>
        <p:spPr>
          <a:xfrm>
            <a:off x="6511557" y="5671463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/>
              </a:rPr>
              <a:t>15</a:t>
            </a:r>
            <a:endParaRPr lang="pt-BR" sz="1400">
              <a:solidFill>
                <a:schemeClr val="accent1"/>
              </a:solidFill>
              <a:latin typeface="Montserrat" panose="00000500000000000000" pitchFamily="2" charset="0"/>
            </a:endParaRPr>
          </a:p>
        </p:txBody>
      </p:sp>
      <p:sp>
        <p:nvSpPr>
          <p:cNvPr id="92" name="Retângulo: Cantos Arredondados 91">
            <a:extLst>
              <a:ext uri="{FF2B5EF4-FFF2-40B4-BE49-F238E27FC236}">
                <a16:creationId xmlns:a16="http://schemas.microsoft.com/office/drawing/2014/main" id="{AF72DBBC-55E3-91E9-40E8-C925325FF00E}"/>
              </a:ext>
            </a:extLst>
          </p:cNvPr>
          <p:cNvSpPr/>
          <p:nvPr/>
        </p:nvSpPr>
        <p:spPr>
          <a:xfrm>
            <a:off x="6511557" y="6449149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15</a:t>
            </a:r>
          </a:p>
        </p:txBody>
      </p:sp>
      <p:sp>
        <p:nvSpPr>
          <p:cNvPr id="93" name="Retângulo: Cantos Arredondados 92">
            <a:extLst>
              <a:ext uri="{FF2B5EF4-FFF2-40B4-BE49-F238E27FC236}">
                <a16:creationId xmlns:a16="http://schemas.microsoft.com/office/drawing/2014/main" id="{A09A62A5-8F55-EEC5-AAEC-1019CD004410}"/>
              </a:ext>
            </a:extLst>
          </p:cNvPr>
          <p:cNvSpPr/>
          <p:nvPr/>
        </p:nvSpPr>
        <p:spPr>
          <a:xfrm>
            <a:off x="8214239" y="3565973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17</a:t>
            </a:r>
          </a:p>
        </p:txBody>
      </p:sp>
      <p:sp>
        <p:nvSpPr>
          <p:cNvPr id="94" name="Retângulo: Cantos Arredondados 93">
            <a:extLst>
              <a:ext uri="{FF2B5EF4-FFF2-40B4-BE49-F238E27FC236}">
                <a16:creationId xmlns:a16="http://schemas.microsoft.com/office/drawing/2014/main" id="{C34E8FB5-86EE-69A1-2CB3-E007EEBF38C2}"/>
              </a:ext>
            </a:extLst>
          </p:cNvPr>
          <p:cNvSpPr/>
          <p:nvPr/>
        </p:nvSpPr>
        <p:spPr>
          <a:xfrm>
            <a:off x="8214239" y="4317780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18</a:t>
            </a:r>
          </a:p>
        </p:txBody>
      </p:sp>
      <p:sp>
        <p:nvSpPr>
          <p:cNvPr id="95" name="Retângulo: Cantos Arredondados 94">
            <a:extLst>
              <a:ext uri="{FF2B5EF4-FFF2-40B4-BE49-F238E27FC236}">
                <a16:creationId xmlns:a16="http://schemas.microsoft.com/office/drawing/2014/main" id="{17ECE235-7EEC-E90A-D48A-CF9BCE8ECDF6}"/>
              </a:ext>
            </a:extLst>
          </p:cNvPr>
          <p:cNvSpPr/>
          <p:nvPr/>
        </p:nvSpPr>
        <p:spPr>
          <a:xfrm>
            <a:off x="9973961" y="3330591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20</a:t>
            </a:r>
          </a:p>
        </p:txBody>
      </p:sp>
      <p:sp>
        <p:nvSpPr>
          <p:cNvPr id="96" name="Retângulo: Cantos Arredondados 95">
            <a:extLst>
              <a:ext uri="{FF2B5EF4-FFF2-40B4-BE49-F238E27FC236}">
                <a16:creationId xmlns:a16="http://schemas.microsoft.com/office/drawing/2014/main" id="{E65983CE-6B6E-F594-B592-B6870E9C0741}"/>
              </a:ext>
            </a:extLst>
          </p:cNvPr>
          <p:cNvSpPr/>
          <p:nvPr/>
        </p:nvSpPr>
        <p:spPr>
          <a:xfrm>
            <a:off x="9973961" y="4113848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21</a:t>
            </a:r>
          </a:p>
        </p:txBody>
      </p:sp>
      <p:sp>
        <p:nvSpPr>
          <p:cNvPr id="97" name="Retângulo: Cantos Arredondados 96">
            <a:extLst>
              <a:ext uri="{FF2B5EF4-FFF2-40B4-BE49-F238E27FC236}">
                <a16:creationId xmlns:a16="http://schemas.microsoft.com/office/drawing/2014/main" id="{CDE53CBB-D22F-5E81-201D-D6B55DE65C5D}"/>
              </a:ext>
            </a:extLst>
          </p:cNvPr>
          <p:cNvSpPr/>
          <p:nvPr/>
        </p:nvSpPr>
        <p:spPr>
          <a:xfrm>
            <a:off x="9973961" y="5028508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21</a:t>
            </a:r>
          </a:p>
        </p:txBody>
      </p:sp>
      <p:sp>
        <p:nvSpPr>
          <p:cNvPr id="98" name="Retângulo: Cantos Arredondados 97">
            <a:extLst>
              <a:ext uri="{FF2B5EF4-FFF2-40B4-BE49-F238E27FC236}">
                <a16:creationId xmlns:a16="http://schemas.microsoft.com/office/drawing/2014/main" id="{13E1063D-7927-7D26-2BE4-5FC4BDAB0585}"/>
              </a:ext>
            </a:extLst>
          </p:cNvPr>
          <p:cNvSpPr/>
          <p:nvPr/>
        </p:nvSpPr>
        <p:spPr>
          <a:xfrm>
            <a:off x="11677490" y="3336162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22</a:t>
            </a:r>
          </a:p>
        </p:txBody>
      </p:sp>
      <p:sp>
        <p:nvSpPr>
          <p:cNvPr id="99" name="Retângulo: Cantos Arredondados 98">
            <a:extLst>
              <a:ext uri="{FF2B5EF4-FFF2-40B4-BE49-F238E27FC236}">
                <a16:creationId xmlns:a16="http://schemas.microsoft.com/office/drawing/2014/main" id="{718B0739-303E-689E-9DAF-10A0FDE00D37}"/>
              </a:ext>
            </a:extLst>
          </p:cNvPr>
          <p:cNvSpPr/>
          <p:nvPr/>
        </p:nvSpPr>
        <p:spPr>
          <a:xfrm>
            <a:off x="11677490" y="4113848"/>
            <a:ext cx="360000" cy="25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>
                <a:solidFill>
                  <a:schemeClr val="accent1"/>
                </a:solidFill>
                <a:latin typeface="Montserrat" panose="00000500000000000000" pitchFamily="2" charset="0"/>
              </a:rPr>
              <a:t>22</a:t>
            </a:r>
          </a:p>
        </p:txBody>
      </p:sp>
      <p:sp>
        <p:nvSpPr>
          <p:cNvPr id="100" name="Retângulo: Cantos Arredondados 99">
            <a:extLst>
              <a:ext uri="{FF2B5EF4-FFF2-40B4-BE49-F238E27FC236}">
                <a16:creationId xmlns:a16="http://schemas.microsoft.com/office/drawing/2014/main" id="{53602452-1B73-C3D5-68D3-0536EF0FB069}"/>
              </a:ext>
            </a:extLst>
          </p:cNvPr>
          <p:cNvSpPr/>
          <p:nvPr/>
        </p:nvSpPr>
        <p:spPr>
          <a:xfrm>
            <a:off x="5823370" y="4127343"/>
            <a:ext cx="651849" cy="192510"/>
          </a:xfrm>
          <a:prstGeom prst="roundRect">
            <a:avLst/>
          </a:prstGeom>
          <a:solidFill>
            <a:srgbClr val="003CBF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5 RR</a:t>
            </a:r>
          </a:p>
        </p:txBody>
      </p:sp>
      <p:sp>
        <p:nvSpPr>
          <p:cNvPr id="101" name="Retângulo: Cantos Arredondados 100">
            <a:extLst>
              <a:ext uri="{FF2B5EF4-FFF2-40B4-BE49-F238E27FC236}">
                <a16:creationId xmlns:a16="http://schemas.microsoft.com/office/drawing/2014/main" id="{92749806-1E3C-A337-ADBE-D1E42576DCDB}"/>
              </a:ext>
            </a:extLst>
          </p:cNvPr>
          <p:cNvSpPr/>
          <p:nvPr/>
        </p:nvSpPr>
        <p:spPr>
          <a:xfrm>
            <a:off x="5823370" y="4917844"/>
            <a:ext cx="651849" cy="192510"/>
          </a:xfrm>
          <a:prstGeom prst="roundRect">
            <a:avLst/>
          </a:prstGeom>
          <a:solidFill>
            <a:srgbClr val="003CBF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19 RR</a:t>
            </a:r>
          </a:p>
        </p:txBody>
      </p:sp>
      <p:sp>
        <p:nvSpPr>
          <p:cNvPr id="102" name="Retângulo: Cantos Arredondados 101">
            <a:extLst>
              <a:ext uri="{FF2B5EF4-FFF2-40B4-BE49-F238E27FC236}">
                <a16:creationId xmlns:a16="http://schemas.microsoft.com/office/drawing/2014/main" id="{DC839094-2897-0969-605D-FB5443724D9E}"/>
              </a:ext>
            </a:extLst>
          </p:cNvPr>
          <p:cNvSpPr/>
          <p:nvPr/>
        </p:nvSpPr>
        <p:spPr>
          <a:xfrm>
            <a:off x="9344610" y="3584142"/>
            <a:ext cx="651849" cy="192510"/>
          </a:xfrm>
          <a:prstGeom prst="roundRect">
            <a:avLst/>
          </a:prstGeom>
          <a:solidFill>
            <a:srgbClr val="0152F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/>
              </a:rPr>
              <a:t>19 RP</a:t>
            </a:r>
            <a:endParaRPr lang="pt-BR" sz="11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03" name="Retângulo: Cantos Arredondados 102">
            <a:extLst>
              <a:ext uri="{FF2B5EF4-FFF2-40B4-BE49-F238E27FC236}">
                <a16:creationId xmlns:a16="http://schemas.microsoft.com/office/drawing/2014/main" id="{6AEC131B-878A-A679-4AD5-D7E1FF51F881}"/>
              </a:ext>
            </a:extLst>
          </p:cNvPr>
          <p:cNvSpPr/>
          <p:nvPr/>
        </p:nvSpPr>
        <p:spPr>
          <a:xfrm>
            <a:off x="11023091" y="4127343"/>
            <a:ext cx="651849" cy="192510"/>
          </a:xfrm>
          <a:prstGeom prst="roundRect">
            <a:avLst/>
          </a:prstGeom>
          <a:solidFill>
            <a:srgbClr val="003CBF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19 RR</a:t>
            </a:r>
          </a:p>
        </p:txBody>
      </p:sp>
      <p:sp>
        <p:nvSpPr>
          <p:cNvPr id="104" name="Retângulo: Cantos Arredondados 103">
            <a:extLst>
              <a:ext uri="{FF2B5EF4-FFF2-40B4-BE49-F238E27FC236}">
                <a16:creationId xmlns:a16="http://schemas.microsoft.com/office/drawing/2014/main" id="{604CA6BA-C1A3-7919-2EBF-7200C097A7E9}"/>
              </a:ext>
            </a:extLst>
          </p:cNvPr>
          <p:cNvSpPr/>
          <p:nvPr/>
        </p:nvSpPr>
        <p:spPr>
          <a:xfrm>
            <a:off x="9280424" y="4383508"/>
            <a:ext cx="651849" cy="192510"/>
          </a:xfrm>
          <a:prstGeom prst="roundRect">
            <a:avLst/>
          </a:prstGeom>
          <a:solidFill>
            <a:srgbClr val="003EC7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5 RR</a:t>
            </a:r>
          </a:p>
        </p:txBody>
      </p:sp>
      <p:pic>
        <p:nvPicPr>
          <p:cNvPr id="105" name="Imagem 104" descr="Tela de celular com fundo preto&#10;&#10;O conteúdo gerado por IA pode estar incorreto.">
            <a:extLst>
              <a:ext uri="{FF2B5EF4-FFF2-40B4-BE49-F238E27FC236}">
                <a16:creationId xmlns:a16="http://schemas.microsoft.com/office/drawing/2014/main" id="{DE616732-7596-8F03-34A9-D7BDEB7A660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63029" y="5908007"/>
            <a:ext cx="1692892" cy="1431737"/>
          </a:xfrm>
          <a:prstGeom prst="rect">
            <a:avLst/>
          </a:prstGeom>
        </p:spPr>
      </p:pic>
      <p:sp>
        <p:nvSpPr>
          <p:cNvPr id="106" name="Retângulo: Cantos Arredondados 105">
            <a:extLst>
              <a:ext uri="{FF2B5EF4-FFF2-40B4-BE49-F238E27FC236}">
                <a16:creationId xmlns:a16="http://schemas.microsoft.com/office/drawing/2014/main" id="{CFB9D062-C6CF-99A8-F425-5975986B3DBF}"/>
              </a:ext>
            </a:extLst>
          </p:cNvPr>
          <p:cNvSpPr/>
          <p:nvPr/>
        </p:nvSpPr>
        <p:spPr>
          <a:xfrm>
            <a:off x="8935255" y="4571890"/>
            <a:ext cx="1063038" cy="301368"/>
          </a:xfrm>
          <a:prstGeom prst="roundRect">
            <a:avLst/>
          </a:prstGeom>
          <a:solidFill>
            <a:srgbClr val="03B35E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chemeClr val="bg1"/>
                </a:solidFill>
                <a:latin typeface="Montserrat" panose="00000500000000000000" pitchFamily="2" charset="0"/>
              </a:rPr>
              <a:t>1 RR CORHI</a:t>
            </a:r>
          </a:p>
        </p:txBody>
      </p:sp>
      <p:cxnSp>
        <p:nvCxnSpPr>
          <p:cNvPr id="107" name="Conector: Curvo 106">
            <a:extLst>
              <a:ext uri="{FF2B5EF4-FFF2-40B4-BE49-F238E27FC236}">
                <a16:creationId xmlns:a16="http://schemas.microsoft.com/office/drawing/2014/main" id="{4D4FFC76-F479-06FC-4E5A-5420F7206B57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18638" y="4376685"/>
            <a:ext cx="2470016" cy="61981"/>
          </a:xfrm>
          <a:prstGeom prst="curvedConnector3">
            <a:avLst>
              <a:gd name="adj1" fmla="val -215"/>
            </a:avLst>
          </a:prstGeom>
          <a:ln>
            <a:solidFill>
              <a:srgbClr val="003CB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488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36FDD-E2D5-BDD3-5BBD-6847126CA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B214491F-E622-79FC-C7EE-07B4EA3F36B2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5F12545-D888-D482-2B59-363F5154A42D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25AD5929-DBEF-1DCA-243D-BF468859C70B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51B840-20BF-29A9-7BD9-C05EE7FCEF2C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>
                <a:latin typeface="Verdana Bold"/>
                <a:ea typeface="Verdana Bold"/>
              </a:rPr>
              <a:t>Fluxograma para revisão dos produtos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BD2D25B7-72C4-BDF3-E40C-0F7D797453FC}"/>
              </a:ext>
            </a:extLst>
          </p:cNvPr>
          <p:cNvGrpSpPr/>
          <p:nvPr/>
        </p:nvGrpSpPr>
        <p:grpSpPr>
          <a:xfrm>
            <a:off x="4512864" y="1700413"/>
            <a:ext cx="7063637" cy="7072770"/>
            <a:chOff x="5209550" y="2560385"/>
            <a:chExt cx="4505495" cy="4906513"/>
          </a:xfrm>
        </p:grpSpPr>
        <p:sp>
          <p:nvSpPr>
            <p:cNvPr id="2" name="CaixaDeTexto 5">
              <a:extLst>
                <a:ext uri="{FF2B5EF4-FFF2-40B4-BE49-F238E27FC236}">
                  <a16:creationId xmlns:a16="http://schemas.microsoft.com/office/drawing/2014/main" id="{16F1FC53-9D6C-957A-54D0-86B478FC9D09}"/>
                </a:ext>
              </a:extLst>
            </p:cNvPr>
            <p:cNvSpPr txBox="1"/>
            <p:nvPr/>
          </p:nvSpPr>
          <p:spPr>
            <a:xfrm>
              <a:off x="6711404" y="2575584"/>
              <a:ext cx="2743199" cy="32026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Entrega do produto</a:t>
              </a:r>
              <a:endParaRPr lang="pt-BR" sz="2400">
                <a:latin typeface="Montserrat"/>
              </a:endParaRPr>
            </a:p>
          </p:txBody>
        </p:sp>
        <p:sp>
          <p:nvSpPr>
            <p:cNvPr id="3" name="CaixaDeTexto 8">
              <a:extLst>
                <a:ext uri="{FF2B5EF4-FFF2-40B4-BE49-F238E27FC236}">
                  <a16:creationId xmlns:a16="http://schemas.microsoft.com/office/drawing/2014/main" id="{2785582E-DD48-E041-EBC5-733CD1F6B7EC}"/>
                </a:ext>
              </a:extLst>
            </p:cNvPr>
            <p:cNvSpPr txBox="1"/>
            <p:nvPr/>
          </p:nvSpPr>
          <p:spPr>
            <a:xfrm>
              <a:off x="6751509" y="3195404"/>
              <a:ext cx="2743199" cy="53377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Análise (</a:t>
              </a:r>
              <a:r>
                <a:rPr lang="pt-BR" sz="2400" b="1">
                  <a:latin typeface="Montserrat"/>
                  <a:ea typeface="Calibri"/>
                  <a:cs typeface="Calibri"/>
                </a:rPr>
                <a:t>21 dias</a:t>
              </a:r>
              <a:r>
                <a:rPr lang="pt-BR" sz="2400">
                  <a:latin typeface="Montserrat"/>
                  <a:ea typeface="Calibri"/>
                  <a:cs typeface="Calibri"/>
                </a:rPr>
                <a:t>)</a:t>
              </a:r>
              <a:br>
                <a:rPr lang="pt-BR" sz="2400">
                  <a:latin typeface="Montserrat"/>
                  <a:ea typeface="Calibri"/>
                  <a:cs typeface="Calibri"/>
                </a:rPr>
              </a:br>
              <a:r>
                <a:rPr lang="pt-BR" sz="2000" i="1" err="1">
                  <a:solidFill>
                    <a:srgbClr val="003EC7"/>
                  </a:solidFill>
                  <a:latin typeface="Montserrat"/>
                  <a:ea typeface="Calibri"/>
                  <a:cs typeface="Calibri"/>
                </a:rPr>
                <a:t>GTs</a:t>
              </a:r>
              <a:r>
                <a:rPr lang="pt-BR" sz="2000" i="1">
                  <a:solidFill>
                    <a:srgbClr val="003EC7"/>
                  </a:solidFill>
                  <a:latin typeface="Montserrat"/>
                  <a:ea typeface="Calibri"/>
                  <a:cs typeface="Calibri"/>
                </a:rPr>
                <a:t>-Integra + SP-Águas</a:t>
              </a:r>
              <a:endParaRPr lang="pt-BR" sz="2000">
                <a:solidFill>
                  <a:srgbClr val="003EC7"/>
                </a:solidFill>
                <a:latin typeface="Montserrat"/>
                <a:ea typeface="Calibri"/>
                <a:cs typeface="Calibri"/>
              </a:endParaRPr>
            </a:p>
          </p:txBody>
        </p:sp>
        <p:sp>
          <p:nvSpPr>
            <p:cNvPr id="4" name="CaixaDeTexto 10">
              <a:extLst>
                <a:ext uri="{FF2B5EF4-FFF2-40B4-BE49-F238E27FC236}">
                  <a16:creationId xmlns:a16="http://schemas.microsoft.com/office/drawing/2014/main" id="{36D1D5EF-764E-DBEB-65A3-D42B1CCA333F}"/>
                </a:ext>
              </a:extLst>
            </p:cNvPr>
            <p:cNvSpPr txBox="1"/>
            <p:nvPr/>
          </p:nvSpPr>
          <p:spPr>
            <a:xfrm>
              <a:off x="6751509" y="3982893"/>
              <a:ext cx="2743199" cy="53377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Revisão (</a:t>
              </a:r>
              <a:r>
                <a:rPr lang="pt-BR" sz="2400" b="1">
                  <a:latin typeface="Montserrat"/>
                  <a:ea typeface="Calibri"/>
                  <a:cs typeface="Calibri"/>
                </a:rPr>
                <a:t>21 dias</a:t>
              </a:r>
              <a:r>
                <a:rPr lang="pt-BR" sz="2400">
                  <a:latin typeface="Montserrat"/>
                  <a:ea typeface="Calibri"/>
                  <a:cs typeface="Calibri"/>
                </a:rPr>
                <a:t>)</a:t>
              </a:r>
              <a:br>
                <a:rPr lang="pt-BR" sz="2400">
                  <a:latin typeface="Montserrat"/>
                  <a:ea typeface="Calibri"/>
                  <a:cs typeface="Calibri"/>
                </a:rPr>
              </a:br>
              <a:r>
                <a:rPr lang="pt-BR" sz="2000" i="1">
                  <a:solidFill>
                    <a:srgbClr val="003EC7"/>
                  </a:solidFill>
                  <a:latin typeface="Montserrat"/>
                  <a:ea typeface="Calibri"/>
                  <a:cs typeface="Calibri"/>
                </a:rPr>
                <a:t>Contratada</a:t>
              </a:r>
              <a:endParaRPr lang="pt-BR" sz="2000">
                <a:solidFill>
                  <a:srgbClr val="003EC7"/>
                </a:solidFill>
                <a:latin typeface="Montserrat"/>
                <a:ea typeface="Calibri"/>
                <a:cs typeface="Calibri"/>
              </a:endParaRPr>
            </a:p>
          </p:txBody>
        </p:sp>
        <p:sp>
          <p:nvSpPr>
            <p:cNvPr id="9" name="CaixaDeTexto 13">
              <a:extLst>
                <a:ext uri="{FF2B5EF4-FFF2-40B4-BE49-F238E27FC236}">
                  <a16:creationId xmlns:a16="http://schemas.microsoft.com/office/drawing/2014/main" id="{1B643927-6F3B-90F6-D64B-69F6B4273203}"/>
                </a:ext>
              </a:extLst>
            </p:cNvPr>
            <p:cNvSpPr txBox="1"/>
            <p:nvPr/>
          </p:nvSpPr>
          <p:spPr>
            <a:xfrm>
              <a:off x="6751509" y="4830539"/>
              <a:ext cx="2963536" cy="32026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Reentrega do produto</a:t>
              </a:r>
              <a:endParaRPr lang="pt-BR" sz="2400">
                <a:latin typeface="Montserrat"/>
              </a:endParaRPr>
            </a:p>
          </p:txBody>
        </p:sp>
        <p:sp>
          <p:nvSpPr>
            <p:cNvPr id="12" name="CaixaDeTexto 15">
              <a:extLst>
                <a:ext uri="{FF2B5EF4-FFF2-40B4-BE49-F238E27FC236}">
                  <a16:creationId xmlns:a16="http://schemas.microsoft.com/office/drawing/2014/main" id="{3813FD9B-9867-C0B0-D17C-51B644FA942E}"/>
                </a:ext>
              </a:extLst>
            </p:cNvPr>
            <p:cNvSpPr txBox="1"/>
            <p:nvPr/>
          </p:nvSpPr>
          <p:spPr>
            <a:xfrm>
              <a:off x="6751509" y="5480438"/>
              <a:ext cx="2743199" cy="53377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Análise (7 dias)</a:t>
              </a:r>
              <a:br>
                <a:rPr lang="pt-BR">
                  <a:latin typeface="Montserrat"/>
                  <a:ea typeface="Calibri"/>
                  <a:cs typeface="Calibri"/>
                </a:rPr>
              </a:br>
              <a:r>
                <a:rPr lang="pt-BR" sz="2000" i="1" err="1">
                  <a:solidFill>
                    <a:srgbClr val="003EC7"/>
                  </a:solidFill>
                  <a:latin typeface="Montserrat"/>
                  <a:ea typeface="Calibri"/>
                  <a:cs typeface="Calibri"/>
                </a:rPr>
                <a:t>GTs</a:t>
              </a:r>
              <a:r>
                <a:rPr lang="pt-BR" sz="2000" i="1">
                  <a:solidFill>
                    <a:srgbClr val="003EC7"/>
                  </a:solidFill>
                  <a:latin typeface="Montserrat"/>
                  <a:ea typeface="Calibri"/>
                  <a:cs typeface="Calibri"/>
                </a:rPr>
                <a:t>-Integra + SP-Águas</a:t>
              </a:r>
              <a:endParaRPr lang="pt-BR" sz="2000">
                <a:solidFill>
                  <a:srgbClr val="003EC7"/>
                </a:solidFill>
                <a:latin typeface="Montserrat"/>
                <a:ea typeface="Calibri"/>
                <a:cs typeface="Calibri"/>
              </a:endParaRPr>
            </a:p>
          </p:txBody>
        </p:sp>
        <p:sp>
          <p:nvSpPr>
            <p:cNvPr id="13" name="CaixaDeTexto 17">
              <a:extLst>
                <a:ext uri="{FF2B5EF4-FFF2-40B4-BE49-F238E27FC236}">
                  <a16:creationId xmlns:a16="http://schemas.microsoft.com/office/drawing/2014/main" id="{B36D6E46-D8FB-630A-B245-C73BD2C556B5}"/>
                </a:ext>
              </a:extLst>
            </p:cNvPr>
            <p:cNvSpPr txBox="1"/>
            <p:nvPr/>
          </p:nvSpPr>
          <p:spPr>
            <a:xfrm>
              <a:off x="6751509" y="6257899"/>
              <a:ext cx="2743199" cy="53377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Revisão (7 dias)</a:t>
              </a:r>
              <a:br>
                <a:rPr lang="pt-BR" sz="2400">
                  <a:latin typeface="Montserrat"/>
                  <a:ea typeface="Calibri"/>
                  <a:cs typeface="Calibri"/>
                </a:rPr>
              </a:br>
              <a:r>
                <a:rPr lang="pt-BR" sz="2000" i="1">
                  <a:solidFill>
                    <a:srgbClr val="003EC7"/>
                  </a:solidFill>
                  <a:latin typeface="Montserrat"/>
                  <a:ea typeface="Calibri"/>
                  <a:cs typeface="Calibri"/>
                </a:rPr>
                <a:t>Contratada</a:t>
              </a:r>
              <a:endParaRPr lang="pt-BR" sz="2000">
                <a:solidFill>
                  <a:srgbClr val="003EC7"/>
                </a:solidFill>
                <a:latin typeface="Montserrat"/>
                <a:ea typeface="Calibri"/>
                <a:cs typeface="Calibri"/>
              </a:endParaRPr>
            </a:p>
          </p:txBody>
        </p:sp>
        <p:sp>
          <p:nvSpPr>
            <p:cNvPr id="14" name="CaixaDeTexto 19">
              <a:extLst>
                <a:ext uri="{FF2B5EF4-FFF2-40B4-BE49-F238E27FC236}">
                  <a16:creationId xmlns:a16="http://schemas.microsoft.com/office/drawing/2014/main" id="{3F091750-F4CB-EEA4-8428-57C552B08EC6}"/>
                </a:ext>
              </a:extLst>
            </p:cNvPr>
            <p:cNvSpPr txBox="1"/>
            <p:nvPr/>
          </p:nvSpPr>
          <p:spPr>
            <a:xfrm>
              <a:off x="6751509" y="7095520"/>
              <a:ext cx="2853367" cy="32026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400">
                  <a:latin typeface="Montserrat"/>
                  <a:ea typeface="Calibri"/>
                  <a:cs typeface="Calibri"/>
                </a:rPr>
                <a:t>Reentrega do produto</a:t>
              </a:r>
              <a:endParaRPr lang="pt-BR" sz="2400">
                <a:latin typeface="Montserrat"/>
              </a:endParaRPr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49868470-05D2-C95C-1D7F-A6C9E1BEE9E3}"/>
                </a:ext>
              </a:extLst>
            </p:cNvPr>
            <p:cNvGrpSpPr/>
            <p:nvPr/>
          </p:nvGrpSpPr>
          <p:grpSpPr>
            <a:xfrm>
              <a:off x="5209550" y="2560385"/>
              <a:ext cx="1202144" cy="4906513"/>
              <a:chOff x="3043289" y="1700416"/>
              <a:chExt cx="811117" cy="4445307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9FFC69DE-5A8B-D857-78EA-59B33D55D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448617" y="1700416"/>
                <a:ext cx="378246" cy="387427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id="{3F1CF1B9-A8FC-3ADB-5344-EF9E44AABB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421075" y="3046922"/>
                <a:ext cx="433331" cy="396608"/>
              </a:xfrm>
              <a:prstGeom prst="rect">
                <a:avLst/>
              </a:prstGeom>
            </p:spPr>
          </p:pic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id="{F2A676F6-34CA-FC33-3D89-12E10BE9F4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448617" y="3729356"/>
                <a:ext cx="378246" cy="387427"/>
              </a:xfrm>
              <a:prstGeom prst="rect">
                <a:avLst/>
              </a:prstGeom>
            </p:spPr>
          </p:pic>
          <p:pic>
            <p:nvPicPr>
              <p:cNvPr id="19" name="Imagem 18">
                <a:extLst>
                  <a:ext uri="{FF2B5EF4-FFF2-40B4-BE49-F238E27FC236}">
                    <a16:creationId xmlns:a16="http://schemas.microsoft.com/office/drawing/2014/main" id="{DE77E521-AFD1-5690-3D46-28ACF6AE6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421075" y="5075862"/>
                <a:ext cx="433331" cy="396608"/>
              </a:xfrm>
              <a:prstGeom prst="rect">
                <a:avLst/>
              </a:prstGeom>
            </p:spPr>
          </p:pic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1B989308-E160-A6F3-D126-0A7A0DE311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448617" y="5758296"/>
                <a:ext cx="378246" cy="387427"/>
              </a:xfrm>
              <a:prstGeom prst="rect">
                <a:avLst/>
              </a:prstGeom>
            </p:spPr>
          </p:pic>
          <p:pic>
            <p:nvPicPr>
              <p:cNvPr id="21" name="Imagem 20" descr="Ícone&#10;&#10;O conteúdo gerado por IA pode estar incorreto.">
                <a:extLst>
                  <a:ext uri="{FF2B5EF4-FFF2-40B4-BE49-F238E27FC236}">
                    <a16:creationId xmlns:a16="http://schemas.microsoft.com/office/drawing/2014/main" id="{95C244F6-FABC-ADBA-6F30-49AA4352A8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53207" y="2373669"/>
                <a:ext cx="369066" cy="387428"/>
              </a:xfrm>
              <a:prstGeom prst="rect">
                <a:avLst/>
              </a:prstGeom>
            </p:spPr>
          </p:pic>
          <p:pic>
            <p:nvPicPr>
              <p:cNvPr id="22" name="Imagem 21" descr="Ícone&#10;&#10;O conteúdo gerado por IA pode estar incorreto.">
                <a:extLst>
                  <a:ext uri="{FF2B5EF4-FFF2-40B4-BE49-F238E27FC236}">
                    <a16:creationId xmlns:a16="http://schemas.microsoft.com/office/drawing/2014/main" id="{2C8F42F2-7C0A-094B-4E6F-FC40156FDE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453207" y="4402609"/>
                <a:ext cx="369066" cy="387428"/>
              </a:xfrm>
              <a:prstGeom prst="rect">
                <a:avLst/>
              </a:prstGeom>
            </p:spPr>
          </p:pic>
          <p:sp>
            <p:nvSpPr>
              <p:cNvPr id="23" name="Seta: para Baixo 22">
                <a:extLst>
                  <a:ext uri="{FF2B5EF4-FFF2-40B4-BE49-F238E27FC236}">
                    <a16:creationId xmlns:a16="http://schemas.microsoft.com/office/drawing/2014/main" id="{7775A5A3-CA65-DF5F-7713-9DB9C800DA50}"/>
                  </a:ext>
                </a:extLst>
              </p:cNvPr>
              <p:cNvSpPr/>
              <p:nvPr/>
            </p:nvSpPr>
            <p:spPr>
              <a:xfrm>
                <a:off x="3545015" y="2133440"/>
                <a:ext cx="184351" cy="195252"/>
              </a:xfrm>
              <a:prstGeom prst="downArrow">
                <a:avLst/>
              </a:prstGeom>
              <a:solidFill>
                <a:srgbClr val="015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/>
              </a:p>
            </p:txBody>
          </p:sp>
          <p:sp>
            <p:nvSpPr>
              <p:cNvPr id="24" name="Seta: para Baixo 23">
                <a:extLst>
                  <a:ext uri="{FF2B5EF4-FFF2-40B4-BE49-F238E27FC236}">
                    <a16:creationId xmlns:a16="http://schemas.microsoft.com/office/drawing/2014/main" id="{B33B3EDF-7449-DF70-CF70-C576C06214FA}"/>
                  </a:ext>
                </a:extLst>
              </p:cNvPr>
              <p:cNvSpPr/>
              <p:nvPr/>
            </p:nvSpPr>
            <p:spPr>
              <a:xfrm>
                <a:off x="3545015" y="2806693"/>
                <a:ext cx="184351" cy="195252"/>
              </a:xfrm>
              <a:prstGeom prst="downArrow">
                <a:avLst/>
              </a:prstGeom>
              <a:solidFill>
                <a:srgbClr val="015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/>
              </a:p>
            </p:txBody>
          </p:sp>
          <p:sp>
            <p:nvSpPr>
              <p:cNvPr id="25" name="Seta: para Baixo 24">
                <a:extLst>
                  <a:ext uri="{FF2B5EF4-FFF2-40B4-BE49-F238E27FC236}">
                    <a16:creationId xmlns:a16="http://schemas.microsoft.com/office/drawing/2014/main" id="{95510D5C-AF31-1B4E-1A34-455D1CCB306B}"/>
                  </a:ext>
                </a:extLst>
              </p:cNvPr>
              <p:cNvSpPr/>
              <p:nvPr/>
            </p:nvSpPr>
            <p:spPr>
              <a:xfrm>
                <a:off x="3545015" y="3489127"/>
                <a:ext cx="184351" cy="195252"/>
              </a:xfrm>
              <a:prstGeom prst="downArrow">
                <a:avLst/>
              </a:prstGeom>
              <a:solidFill>
                <a:srgbClr val="015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/>
              </a:p>
            </p:txBody>
          </p:sp>
          <p:sp>
            <p:nvSpPr>
              <p:cNvPr id="26" name="Seta: para Baixo 25">
                <a:extLst>
                  <a:ext uri="{FF2B5EF4-FFF2-40B4-BE49-F238E27FC236}">
                    <a16:creationId xmlns:a16="http://schemas.microsoft.com/office/drawing/2014/main" id="{05FAC4C2-2A41-9869-2BD5-ADD452ADDBF4}"/>
                  </a:ext>
                </a:extLst>
              </p:cNvPr>
              <p:cNvSpPr/>
              <p:nvPr/>
            </p:nvSpPr>
            <p:spPr>
              <a:xfrm>
                <a:off x="3545015" y="4162380"/>
                <a:ext cx="184351" cy="195252"/>
              </a:xfrm>
              <a:prstGeom prst="downArrow">
                <a:avLst/>
              </a:prstGeom>
              <a:solidFill>
                <a:srgbClr val="015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/>
              </a:p>
            </p:txBody>
          </p:sp>
          <p:sp>
            <p:nvSpPr>
              <p:cNvPr id="27" name="Seta: para Baixo 26">
                <a:extLst>
                  <a:ext uri="{FF2B5EF4-FFF2-40B4-BE49-F238E27FC236}">
                    <a16:creationId xmlns:a16="http://schemas.microsoft.com/office/drawing/2014/main" id="{5F6B0CB8-6324-859B-8992-9A89D70342A3}"/>
                  </a:ext>
                </a:extLst>
              </p:cNvPr>
              <p:cNvSpPr/>
              <p:nvPr/>
            </p:nvSpPr>
            <p:spPr>
              <a:xfrm>
                <a:off x="3545015" y="4835633"/>
                <a:ext cx="184351" cy="195252"/>
              </a:xfrm>
              <a:prstGeom prst="downArrow">
                <a:avLst/>
              </a:prstGeom>
              <a:solidFill>
                <a:srgbClr val="015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/>
              </a:p>
            </p:txBody>
          </p:sp>
          <p:sp>
            <p:nvSpPr>
              <p:cNvPr id="28" name="Seta: para Baixo 27">
                <a:extLst>
                  <a:ext uri="{FF2B5EF4-FFF2-40B4-BE49-F238E27FC236}">
                    <a16:creationId xmlns:a16="http://schemas.microsoft.com/office/drawing/2014/main" id="{78108374-EB8F-788A-F7E4-A655EFEBAC9B}"/>
                  </a:ext>
                </a:extLst>
              </p:cNvPr>
              <p:cNvSpPr/>
              <p:nvPr/>
            </p:nvSpPr>
            <p:spPr>
              <a:xfrm>
                <a:off x="3545015" y="5518067"/>
                <a:ext cx="184351" cy="195252"/>
              </a:xfrm>
              <a:prstGeom prst="downArrow">
                <a:avLst/>
              </a:prstGeom>
              <a:solidFill>
                <a:srgbClr val="0154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/>
              </a:p>
            </p:txBody>
          </p: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BFDE8432-CF6A-4DB5-CA11-DAFAE3DC942D}"/>
                  </a:ext>
                </a:extLst>
              </p:cNvPr>
              <p:cNvGrpSpPr/>
              <p:nvPr/>
            </p:nvGrpSpPr>
            <p:grpSpPr>
              <a:xfrm>
                <a:off x="3043289" y="5387392"/>
                <a:ext cx="379469" cy="473899"/>
                <a:chOff x="3043289" y="5387392"/>
                <a:chExt cx="544722" cy="611610"/>
              </a:xfrm>
            </p:grpSpPr>
            <p:sp>
              <p:nvSpPr>
                <p:cNvPr id="30" name="Seta: Curva para Baixo 29">
                  <a:extLst>
                    <a:ext uri="{FF2B5EF4-FFF2-40B4-BE49-F238E27FC236}">
                      <a16:creationId xmlns:a16="http://schemas.microsoft.com/office/drawing/2014/main" id="{1D4AAD03-92C2-9974-A538-51A4EB5AAC12}"/>
                    </a:ext>
                  </a:extLst>
                </p:cNvPr>
                <p:cNvSpPr/>
                <p:nvPr/>
              </p:nvSpPr>
              <p:spPr>
                <a:xfrm>
                  <a:off x="3080012" y="5387392"/>
                  <a:ext cx="507999" cy="290285"/>
                </a:xfrm>
                <a:prstGeom prst="curvedDownArrow">
                  <a:avLst/>
                </a:prstGeom>
                <a:solidFill>
                  <a:srgbClr val="0154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pt-BR"/>
                </a:p>
              </p:txBody>
            </p:sp>
            <p:sp>
              <p:nvSpPr>
                <p:cNvPr id="31" name="Seta: Curva para Baixo 30">
                  <a:extLst>
                    <a:ext uri="{FF2B5EF4-FFF2-40B4-BE49-F238E27FC236}">
                      <a16:creationId xmlns:a16="http://schemas.microsoft.com/office/drawing/2014/main" id="{F9290FC9-7842-7947-5338-273CCC47DBB7}"/>
                    </a:ext>
                  </a:extLst>
                </p:cNvPr>
                <p:cNvSpPr/>
                <p:nvPr/>
              </p:nvSpPr>
              <p:spPr>
                <a:xfrm rot="10800000">
                  <a:off x="3043289" y="5708717"/>
                  <a:ext cx="507999" cy="290285"/>
                </a:xfrm>
                <a:prstGeom prst="curvedDownArrow">
                  <a:avLst/>
                </a:prstGeom>
                <a:solidFill>
                  <a:srgbClr val="0154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pt-BR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64381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384FB-9A40-1FE3-A355-E4C97D82F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D461C8B9-AEDA-350F-826B-0CAA1EAE30B5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140903A-DE75-E958-527E-F1FDF63EE246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DFF14031-A0CB-AFF0-F970-EE412197BEDC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8E941E3-C002-4BC7-6387-9B877C2D529C}"/>
              </a:ext>
            </a:extLst>
          </p:cNvPr>
          <p:cNvSpPr txBox="1"/>
          <p:nvPr/>
        </p:nvSpPr>
        <p:spPr>
          <a:xfrm>
            <a:off x="819056" y="590727"/>
            <a:ext cx="1055388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>
                <a:latin typeface="Verdana Bold"/>
                <a:ea typeface="Verdana Bold"/>
                <a:cs typeface="+mn-lt"/>
              </a:rPr>
              <a:t>Retorno sobre as contribuições dos CBHs </a:t>
            </a:r>
            <a:endParaRPr lang="pt-BR">
              <a:latin typeface="Verdana Bold"/>
              <a:ea typeface="Verdana Bold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38D0E6A6-DAF3-22A6-C90D-3FBFEAFEA95F}"/>
              </a:ext>
            </a:extLst>
          </p:cNvPr>
          <p:cNvSpPr txBox="1">
            <a:spLocks/>
          </p:cNvSpPr>
          <p:nvPr/>
        </p:nvSpPr>
        <p:spPr>
          <a:xfrm>
            <a:off x="820632" y="1626558"/>
            <a:ext cx="12594150" cy="54772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Aft>
                <a:spcPts val="1200"/>
              </a:spcAft>
            </a:pPr>
            <a:endParaRPr lang="pt-BR" dirty="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endParaRPr lang="pt-BR" dirty="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Demandas de adequação de escopo dos produtos atendidas;</a:t>
            </a:r>
            <a:endParaRPr lang="en-US" sz="240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Demandas de inclusão de referências de fontes de informação atendidas;</a:t>
            </a:r>
            <a:endParaRPr lang="en-US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Demandas sobre especificidades das UGRHIs atendidas;</a:t>
            </a:r>
            <a:endParaRPr lang="en-US" sz="240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Demanda sobre tempo maior de avaliação dos produtos atendida </a:t>
            </a:r>
            <a:r>
              <a:rPr lang="pt-BR" sz="2400">
                <a:latin typeface="Verdana"/>
                <a:ea typeface="Verdana"/>
              </a:rPr>
              <a:t>a </a:t>
            </a:r>
            <a:r>
              <a:rPr lang="pt-BR">
                <a:latin typeface="Verdana"/>
                <a:ea typeface="Verdana"/>
              </a:rPr>
              <a:t>partir da reestruturação dos produtos;</a:t>
            </a:r>
            <a:endParaRPr lang="en-US" sz="240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Documentação técnica finalizada.</a:t>
            </a:r>
          </a:p>
          <a:p>
            <a:pPr marL="0" lvl="1" indent="0">
              <a:spcAft>
                <a:spcPts val="1200"/>
              </a:spcAft>
              <a:buNone/>
            </a:pPr>
            <a:endParaRPr lang="pt-BR" sz="180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436865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5D341-9321-25A5-6099-A5B03D085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EED1D89E-9B84-1D6F-D5C3-DDC370CEC100}"/>
              </a:ext>
            </a:extLst>
          </p:cNvPr>
          <p:cNvSpPr/>
          <p:nvPr/>
        </p:nvSpPr>
        <p:spPr>
          <a:xfrm>
            <a:off x="1190739" y="7533196"/>
            <a:ext cx="2267585" cy="1191793"/>
          </a:xfrm>
          <a:custGeom>
            <a:avLst/>
            <a:gdLst/>
            <a:ahLst/>
            <a:cxnLst/>
            <a:rect l="l" t="t" r="r" b="b"/>
            <a:pathLst>
              <a:path w="2267585" h="1191793">
                <a:moveTo>
                  <a:pt x="0" y="0"/>
                </a:moveTo>
                <a:lnTo>
                  <a:pt x="2267584" y="0"/>
                </a:lnTo>
                <a:lnTo>
                  <a:pt x="2267584" y="1191793"/>
                </a:lnTo>
                <a:lnTo>
                  <a:pt x="0" y="119179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DB4BE07-BC7C-5175-00D3-B89880676EC5}"/>
              </a:ext>
            </a:extLst>
          </p:cNvPr>
          <p:cNvSpPr/>
          <p:nvPr/>
        </p:nvSpPr>
        <p:spPr>
          <a:xfrm>
            <a:off x="13419323" y="2571"/>
            <a:ext cx="4868677" cy="10284429"/>
          </a:xfrm>
          <a:custGeom>
            <a:avLst/>
            <a:gdLst/>
            <a:ahLst/>
            <a:cxnLst/>
            <a:rect l="l" t="t" r="r" b="b"/>
            <a:pathLst>
              <a:path w="4868677" h="10284429">
                <a:moveTo>
                  <a:pt x="0" y="0"/>
                </a:moveTo>
                <a:lnTo>
                  <a:pt x="4868677" y="0"/>
                </a:lnTo>
                <a:lnTo>
                  <a:pt x="4868677" y="10284429"/>
                </a:lnTo>
                <a:lnTo>
                  <a:pt x="0" y="102844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275625"/>
            </a:stretch>
          </a:blipFill>
        </p:spPr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6C126A5A-E072-A6DD-0FAB-CF8C528A220A}"/>
              </a:ext>
            </a:extLst>
          </p:cNvPr>
          <p:cNvSpPr/>
          <p:nvPr/>
        </p:nvSpPr>
        <p:spPr>
          <a:xfrm>
            <a:off x="1076325" y="9415978"/>
            <a:ext cx="13934893" cy="0"/>
          </a:xfrm>
          <a:prstGeom prst="line">
            <a:avLst/>
          </a:prstGeom>
          <a:ln w="76200" cap="flat">
            <a:solidFill>
              <a:srgbClr val="97979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25FD6C2-D3C6-F3E7-3FF8-80E49DAB392F}"/>
              </a:ext>
            </a:extLst>
          </p:cNvPr>
          <p:cNvSpPr txBox="1"/>
          <p:nvPr/>
        </p:nvSpPr>
        <p:spPr>
          <a:xfrm>
            <a:off x="819056" y="590727"/>
            <a:ext cx="105538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>
                <a:latin typeface="Verdana Bold"/>
                <a:ea typeface="Verdana Bold"/>
                <a:cs typeface="+mn-lt"/>
              </a:rPr>
              <a:t>Situação atual</a:t>
            </a:r>
            <a:endParaRPr lang="pt-BR">
              <a:latin typeface="Verdana Bold"/>
              <a:ea typeface="Verdana Bold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C2714680-C990-EB56-04C0-947EBC70D923}"/>
              </a:ext>
            </a:extLst>
          </p:cNvPr>
          <p:cNvSpPr txBox="1">
            <a:spLocks/>
          </p:cNvSpPr>
          <p:nvPr/>
        </p:nvSpPr>
        <p:spPr>
          <a:xfrm>
            <a:off x="820632" y="1626558"/>
            <a:ext cx="12594150" cy="54772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Aguardando análise das equipes Administrativa e Jurídica da SP-ÁGUAS para elaboração das revisões necessárias;</a:t>
            </a:r>
            <a:endParaRPr lang="pt-BR"/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Previsão de licitação: segundo semestre </a:t>
            </a:r>
            <a:r>
              <a:rPr lang="pt-BR" sz="2400">
                <a:latin typeface="Verdana"/>
                <a:ea typeface="Verdana"/>
              </a:rPr>
              <a:t>de </a:t>
            </a:r>
            <a:r>
              <a:rPr lang="pt-BR">
                <a:latin typeface="Verdana"/>
                <a:ea typeface="Verdana"/>
              </a:rPr>
              <a:t>2026.</a:t>
            </a:r>
          </a:p>
          <a:p>
            <a:pPr marL="342900" lvl="1" indent="-342900">
              <a:spcAft>
                <a:spcPts val="1200"/>
              </a:spcAft>
            </a:pPr>
            <a:endParaRPr lang="pt-BR" dirty="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Planos de bacia como tema do encontro das CTEAs</a:t>
            </a:r>
            <a:endParaRPr lang="pt-BR" dirty="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Ciclo de capacitação: </a:t>
            </a:r>
            <a:r>
              <a:rPr lang="pt-BR" b="1">
                <a:latin typeface="Verdana"/>
                <a:ea typeface="Verdana"/>
              </a:rPr>
              <a:t>Caminhos para a construção dos planos de bacias</a:t>
            </a: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Primeira atividade: 09/09 às 09H – on-line</a:t>
            </a:r>
            <a:endParaRPr lang="pt-BR" dirty="0">
              <a:latin typeface="Verdana"/>
              <a:ea typeface="Verdana"/>
            </a:endParaRPr>
          </a:p>
          <a:p>
            <a:pPr marL="342900" lvl="1" indent="-342900">
              <a:spcAft>
                <a:spcPts val="1200"/>
              </a:spcAft>
            </a:pPr>
            <a:r>
              <a:rPr lang="pt-BR">
                <a:latin typeface="Verdana"/>
                <a:ea typeface="Verdana"/>
              </a:rPr>
              <a:t>Público-alvo: Membros dos CBHs e demais interessados em participar e contribuir com os planos de bacia e Plano Estadual de Recursos Hídricos.</a:t>
            </a:r>
            <a:endParaRPr lang="pt-BR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57214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9930" y="2160652"/>
            <a:ext cx="3528140" cy="1854314"/>
          </a:xfrm>
          <a:custGeom>
            <a:avLst/>
            <a:gdLst/>
            <a:ahLst/>
            <a:cxnLst/>
            <a:rect l="l" t="t" r="r" b="b"/>
            <a:pathLst>
              <a:path w="3528140" h="1854314">
                <a:moveTo>
                  <a:pt x="0" y="0"/>
                </a:moveTo>
                <a:lnTo>
                  <a:pt x="3528140" y="0"/>
                </a:lnTo>
                <a:lnTo>
                  <a:pt x="3528140" y="1854314"/>
                </a:lnTo>
                <a:lnTo>
                  <a:pt x="0" y="18543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10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266807" y="4487242"/>
            <a:ext cx="7754386" cy="2634297"/>
          </a:xfrm>
          <a:custGeom>
            <a:avLst/>
            <a:gdLst/>
            <a:ahLst/>
            <a:cxnLst/>
            <a:rect l="l" t="t" r="r" b="b"/>
            <a:pathLst>
              <a:path w="7754386" h="2634297">
                <a:moveTo>
                  <a:pt x="0" y="0"/>
                </a:moveTo>
                <a:lnTo>
                  <a:pt x="7754386" y="0"/>
                </a:lnTo>
                <a:lnTo>
                  <a:pt x="7754386" y="2634297"/>
                </a:lnTo>
                <a:lnTo>
                  <a:pt x="0" y="263429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12752" t="-45144" r="-10070" b="-5822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674678" y="7927191"/>
            <a:ext cx="10938643" cy="489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OBRIGADO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EFA3E5ACBD4086DAA285B41B990A" ma:contentTypeVersion="12" ma:contentTypeDescription="Create a new document." ma:contentTypeScope="" ma:versionID="0dc0d789c3c85344ba6023cc532ffe24">
  <xsd:schema xmlns:xsd="http://www.w3.org/2001/XMLSchema" xmlns:xs="http://www.w3.org/2001/XMLSchema" xmlns:p="http://schemas.microsoft.com/office/2006/metadata/properties" xmlns:ns2="abe1d290-517c-4de7-8dbe-3b3ebddeaac0" xmlns:ns3="2a1119a6-90a8-42d9-8fd6-cc1118e85e74" targetNamespace="http://schemas.microsoft.com/office/2006/metadata/properties" ma:root="true" ma:fieldsID="79e831c3c192b745135a5ca1d55d1a16" ns2:_="" ns3:_="">
    <xsd:import namespace="abe1d290-517c-4de7-8dbe-3b3ebddeaac0"/>
    <xsd:import namespace="2a1119a6-90a8-42d9-8fd6-cc1118e85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e1d290-517c-4de7-8dbe-3b3ebddea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dab9438-f903-450b-a158-c86bb4a35d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119a6-90a8-42d9-8fd6-cc1118e85e7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4cab61f-e8f2-4d61-ab26-640c62eb3fdd}" ma:internalName="TaxCatchAll" ma:showField="CatchAllData" ma:web="2a1119a6-90a8-42d9-8fd6-cc1118e85e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e1d290-517c-4de7-8dbe-3b3ebddeaac0">
      <Terms xmlns="http://schemas.microsoft.com/office/infopath/2007/PartnerControls"/>
    </lcf76f155ced4ddcb4097134ff3c332f>
    <TaxCatchAll xmlns="2a1119a6-90a8-42d9-8fd6-cc1118e85e7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0DC407-D587-4767-B903-F233BF110276}">
  <ds:schemaRefs>
    <ds:schemaRef ds:uri="2a1119a6-90a8-42d9-8fd6-cc1118e85e74"/>
    <ds:schemaRef ds:uri="abe1d290-517c-4de7-8dbe-3b3ebddeaa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FD99C69-CF52-4F71-97DD-16D673B04B91}">
  <ds:schemaRefs>
    <ds:schemaRef ds:uri="2a1119a6-90a8-42d9-8fd6-cc1118e85e74"/>
    <ds:schemaRef ds:uri="2decdb8f-4354-472f-992e-4696dd0a0f00"/>
    <ds:schemaRef ds:uri="6a780b65-3576-40c1-b61b-86c518da5474"/>
    <ds:schemaRef ds:uri="abe1d290-517c-4de7-8dbe-3b3ebddeaac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0038E68-73BD-4825-9BE1-4CF180129A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Apresentação Branco - Brasão.pptx</dc:title>
  <dc:creator>REGIS ROSSETTO FERRAZ DE BARROS</dc:creator>
  <cp:revision>61</cp:revision>
  <dcterms:created xsi:type="dcterms:W3CDTF">2006-08-16T00:00:00Z</dcterms:created>
  <dcterms:modified xsi:type="dcterms:W3CDTF">2026-08-21T00:54:19Z</dcterms:modified>
  <dc:identifier>DAHNVO3Hfv4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0x01010057E5EFA3E5ACBD4086DAA285B41B990A</vt:lpwstr>
  </property>
  <property fmtid="{D5CDD505-2E9C-101B-9397-08002B2CF9AE}" pid="3" name="MediaServiceImageTags">
    <vt:lpwstr/>
  </property>
</Properties>
</file>