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73" r:id="rId4"/>
    <p:sldId id="270" r:id="rId5"/>
    <p:sldId id="288" r:id="rId6"/>
    <p:sldId id="284" r:id="rId7"/>
    <p:sldId id="290" r:id="rId8"/>
    <p:sldId id="285" r:id="rId9"/>
    <p:sldId id="258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Stela Naliato Perez" userId="9531795b-0cdf-47e4-8161-d2d3cef56718" providerId="ADAL" clId="{AAC9DCDA-BD94-44A7-A84E-9DB1B480C446}"/>
    <pc:docChg chg="delSld">
      <pc:chgData name="Laura Stela Naliato Perez" userId="9531795b-0cdf-47e4-8161-d2d3cef56718" providerId="ADAL" clId="{AAC9DCDA-BD94-44A7-A84E-9DB1B480C446}" dt="2023-11-21T11:39:40.263" v="3" actId="47"/>
      <pc:docMkLst>
        <pc:docMk/>
      </pc:docMkLst>
      <pc:sldChg chg="del">
        <pc:chgData name="Laura Stela Naliato Perez" userId="9531795b-0cdf-47e4-8161-d2d3cef56718" providerId="ADAL" clId="{AAC9DCDA-BD94-44A7-A84E-9DB1B480C446}" dt="2023-11-21T11:39:16.698" v="1" actId="47"/>
        <pc:sldMkLst>
          <pc:docMk/>
          <pc:sldMk cId="1099537967" sldId="276"/>
        </pc:sldMkLst>
      </pc:sldChg>
      <pc:sldChg chg="del">
        <pc:chgData name="Laura Stela Naliato Perez" userId="9531795b-0cdf-47e4-8161-d2d3cef56718" providerId="ADAL" clId="{AAC9DCDA-BD94-44A7-A84E-9DB1B480C446}" dt="2023-11-21T11:39:40.263" v="3" actId="47"/>
        <pc:sldMkLst>
          <pc:docMk/>
          <pc:sldMk cId="3866904427" sldId="279"/>
        </pc:sldMkLst>
      </pc:sldChg>
      <pc:sldChg chg="del">
        <pc:chgData name="Laura Stela Naliato Perez" userId="9531795b-0cdf-47e4-8161-d2d3cef56718" providerId="ADAL" clId="{AAC9DCDA-BD94-44A7-A84E-9DB1B480C446}" dt="2023-11-21T11:39:23.230" v="2" actId="47"/>
        <pc:sldMkLst>
          <pc:docMk/>
          <pc:sldMk cId="2588570225" sldId="283"/>
        </pc:sldMkLst>
      </pc:sldChg>
      <pc:sldChg chg="del">
        <pc:chgData name="Laura Stela Naliato Perez" userId="9531795b-0cdf-47e4-8161-d2d3cef56718" providerId="ADAL" clId="{AAC9DCDA-BD94-44A7-A84E-9DB1B480C446}" dt="2023-11-21T11:39:10.144" v="0" actId="47"/>
        <pc:sldMkLst>
          <pc:docMk/>
          <pc:sldMk cId="3950207014" sldId="28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378163-F228-44FC-9AC3-AE336464C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DD7EE27-3B99-441F-B7D7-446A7D8FA1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844E76F-CE2A-4183-945C-93EFF442B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328-349F-455F-AAE0-D6CA9E2CACF1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E1B2526-9C44-42C8-918A-9D8CAFF3D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4034118-AAEB-4DF5-B8FA-878721F0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368E-A978-42CD-B095-4247C6DD53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17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D49599-8C10-408B-B04C-A9752F53C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04932722-29C4-4518-BBEB-C57727AC2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F1D1CA7-1B77-4E22-9EC2-AEE1FB227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328-349F-455F-AAE0-D6CA9E2CACF1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CA825EA-57E7-4465-B193-04EBE73C2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15A8BD3-9C8D-4031-A1D4-463868698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368E-A978-42CD-B095-4247C6DD53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74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EF81CD8-E79C-4235-B8D7-1E5E94F32D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59F7F05-505B-45CF-AEBD-1A883EA4E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7D689DD-561C-4C0F-9930-CA254158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328-349F-455F-AAE0-D6CA9E2CACF1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69F2D36-0A03-422C-A1DC-2CDA2E784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E0BFE8D-6167-491E-86DF-0CC0B9ED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368E-A978-42CD-B095-4247C6DD53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73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4EE3C2-5A54-467C-A5AA-B7AE7E58D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C277632-405B-4A4C-8691-7C79D794D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7AE241B-D11A-4ED1-A978-48750811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328-349F-455F-AAE0-D6CA9E2CACF1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B63DB24-E034-4FB6-8F33-FFFA97E9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2EC6E54-E2CB-4025-8B57-70F15620E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368E-A978-42CD-B095-4247C6DD53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725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B7A3F6-1E02-4AB8-87C2-DE1E84FD6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8090C2C-05CC-4C17-B522-1C83FF17D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91AE3C1-FAC2-46B2-9267-AF191AA4B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328-349F-455F-AAE0-D6CA9E2CACF1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A624A5F-66C9-4B51-83A1-5C1DE12BE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DD544D3-2A8F-47CE-9AD2-E99A94B1C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368E-A978-42CD-B095-4247C6DD53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86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9984F8D-AC40-4251-BA69-776F18E1F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32F7DE-A78A-4520-939F-2FAEC6014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43A86E2-EA0F-4536-9AFB-1C0D7CA6C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7F91AB1-AC5E-4BB9-9B33-9057DBDF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328-349F-455F-AAE0-D6CA9E2CACF1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8DC66BD-BBB9-4567-AFE0-4B6E330FE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BC41CA4-C474-465E-A8F8-587BD968D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368E-A978-42CD-B095-4247C6DD53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3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D98C003-6135-4AFF-81B3-4D104E382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7895195-3F12-43E7-B0E7-C623CE42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21219F7-50C5-497C-B4C4-AE4B40BA1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5FD7A079-DF4C-4286-9AB4-B279B38D6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1AC72C25-5304-4879-A51E-A316ADA59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965936AC-176F-4495-A9E0-6294F314F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328-349F-455F-AAE0-D6CA9E2CACF1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84E43E18-B4C3-42F0-8C39-73FBC11D6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0AD2265E-6719-4FBC-82A2-B44AD6DA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368E-A978-42CD-B095-4247C6DD53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30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A29A9-8760-4650-AFCA-5AACD2141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2B916F2A-6A26-498B-BDF1-C7565D7F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328-349F-455F-AAE0-D6CA9E2CACF1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45BBE960-6C34-4190-82D1-D6F971F40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CF173789-4F3F-4C2A-9572-3B8E012C6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368E-A978-42CD-B095-4247C6DD53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41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8CBB92D6-7C4E-4ECC-ACCD-2F11CC11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328-349F-455F-AAE0-D6CA9E2CACF1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B4EA9AE5-D59A-422B-87D8-B15041F8C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FF391211-D4F4-44B7-81C3-D73FE4FB2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368E-A978-42CD-B095-4247C6DD53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89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65178B2-2019-417E-8E68-99AB698C6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E5B42C2-ADFB-4D95-BC59-026E107A7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2A730F9F-7945-4492-B503-37C49209F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C1F29D3-2E2F-42D3-9090-9F1BFEC6A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328-349F-455F-AAE0-D6CA9E2CACF1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0F102A3-78C5-4749-9116-CF96E111A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D25631F-1DB5-42E8-BFA2-BD59C4EAC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368E-A978-42CD-B095-4247C6DD53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00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84F5FC4-F2BB-4BF1-BCEF-F819FD249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646663BB-63B8-473E-8450-F777DC4E77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FC8E0F4B-0D84-4FF3-8D16-CAF8B53EB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8938719-A1FB-4C99-A9B1-D1DAE325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328-349F-455F-AAE0-D6CA9E2CACF1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00BB51C-1285-470F-B33C-E864A1B4D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15FDEC98-A425-444F-B8C9-A5C6C8192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368E-A978-42CD-B095-4247C6DD53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19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D7F67D64-0D3D-49A5-B848-584B55C62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1F2637F-E15D-450D-82E1-FA688DF58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66A77FA-AE48-4C14-91A5-69CA045E4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E0328-349F-455F-AAE0-D6CA9E2CACF1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67F57FB-B4BB-4248-889F-71978DAB15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03A74E5-72EE-450D-B857-65ED9D69F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1368E-A978-42CD-B095-4247C6DD53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75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F7E5EEA0-21A3-4CC7-A95C-01706A47B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543" y="1226458"/>
            <a:ext cx="9144000" cy="4630056"/>
          </a:xfrm>
        </p:spPr>
        <p:txBody>
          <a:bodyPr>
            <a:normAutofit fontScale="90000"/>
          </a:bodyPr>
          <a:lstStyle/>
          <a:p>
            <a:r>
              <a:rPr lang="pt-BR" sz="4000" b="1" dirty="0"/>
              <a:t>Conselho Estadual de Recursos Hídricos</a:t>
            </a:r>
            <a:br>
              <a:rPr lang="pt-BR" sz="4000" b="1" dirty="0"/>
            </a:br>
            <a:r>
              <a:rPr lang="pt-BR" sz="4000" b="1" dirty="0"/>
              <a:t/>
            </a:r>
            <a:br>
              <a:rPr lang="pt-BR" sz="4000" b="1" dirty="0"/>
            </a:br>
            <a:r>
              <a:rPr lang="pt-BR" sz="4000" b="1" dirty="0"/>
              <a:t>Câmara Técnica de Cobrança – CTCOB</a:t>
            </a:r>
            <a:br>
              <a:rPr lang="pt-BR" sz="4000" b="1" dirty="0"/>
            </a:br>
            <a:r>
              <a:rPr lang="pt-BR" sz="4000" b="1" dirty="0"/>
              <a:t/>
            </a:r>
            <a:br>
              <a:rPr lang="pt-BR" sz="4000" b="1" dirty="0"/>
            </a:br>
            <a:r>
              <a:rPr lang="pt-BR" sz="4000" b="1" dirty="0"/>
              <a:t/>
            </a:r>
            <a:br>
              <a:rPr lang="pt-BR" sz="4000" b="1" dirty="0"/>
            </a:br>
            <a:r>
              <a:rPr lang="pt-BR" sz="4000" b="1" dirty="0"/>
              <a:t>118ª Reunião</a:t>
            </a:r>
            <a:br>
              <a:rPr lang="pt-BR" sz="4000" b="1" dirty="0"/>
            </a:br>
            <a:r>
              <a:rPr lang="pt-BR" sz="4000" b="1" dirty="0"/>
              <a:t/>
            </a:r>
            <a:br>
              <a:rPr lang="pt-BR" sz="4000" b="1" dirty="0"/>
            </a:br>
            <a:r>
              <a:rPr lang="pt-BR" sz="4000" b="1" dirty="0"/>
              <a:t/>
            </a:r>
            <a:br>
              <a:rPr lang="pt-BR" sz="4000" b="1" dirty="0"/>
            </a:br>
            <a:r>
              <a:rPr lang="pt-BR" sz="4000" b="1" dirty="0"/>
              <a:t>10.08.2021</a:t>
            </a:r>
          </a:p>
        </p:txBody>
      </p:sp>
    </p:spTree>
    <p:extLst>
      <p:ext uri="{BB962C8B-B14F-4D97-AF65-F5344CB8AC3E}">
        <p14:creationId xmlns:p14="http://schemas.microsoft.com/office/powerpoint/2010/main" val="273674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9982" y="1187221"/>
            <a:ext cx="1147379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1 - propor procedimentos, mecanismos e critérios gerais para a cobrança pelo uso de recursos hídricos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2 – analisar e propor, no âmbito das competências do CRH, diretrizes complementares para a implementação e aplicação da cobrança pelo uso de recursos hídricos</a:t>
            </a:r>
          </a:p>
          <a:p>
            <a:endParaRPr lang="pt-BR" sz="1600" dirty="0"/>
          </a:p>
          <a:p>
            <a:r>
              <a:rPr lang="pt-BR" sz="1600" dirty="0"/>
              <a:t>3 - avaliar todas as propostas de legislação relativas à cobrança pelo uso da água e respectivas regulamentações, bem como aquelas que prevejam a utilização de recursos advindos da cobrança pelo uso da água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4 - propor limites e condicionantes de cobrança pelo uso de recursos hídricos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5 - propor diretrizes e ações conjuntas para a integração e otimização de procedimentos no sentido de compatibilizar as cobranças estadual e federal pelo uso dos recursos hídricos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6 - analisar as propostas de programas quadrienais de investimentos e os valores de cobrança pelo uso dos recursos hídricos, sugeridos pelos Comitês de Bacias Hidrográficas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7 – emitir relatórios sobre as propostas de cobrança apresentadas pelos Comitês de Bacias Hidrográficas</a:t>
            </a:r>
          </a:p>
          <a:p>
            <a:r>
              <a:rPr lang="pt-BR" sz="1600" dirty="0"/>
              <a:t> </a:t>
            </a:r>
          </a:p>
          <a:p>
            <a:r>
              <a:rPr lang="pt-BR" sz="1600" b="1" dirty="0"/>
              <a:t>8 – avaliar as experiências em curso, ou implementadas, dos processos de cobrança pelo uso dos recursos hídricos, considerando procedimentos adotados e resultados obtidos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9 – atender, dentro de suas competências e quando solicitadas pelo CRH, outras atividades correlatas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1E8A8884-DA0F-44F1-B1B0-64E885B99249}"/>
              </a:ext>
            </a:extLst>
          </p:cNvPr>
          <p:cNvSpPr/>
          <p:nvPr/>
        </p:nvSpPr>
        <p:spPr>
          <a:xfrm>
            <a:off x="0" y="161579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>
                <a:solidFill>
                  <a:schemeClr val="accent1">
                    <a:lumMod val="50000"/>
                  </a:schemeClr>
                </a:solidFill>
              </a:rPr>
              <a:t>DELIBERAÇÃO CRH 71, de 25 de julho de2007</a:t>
            </a:r>
          </a:p>
          <a:p>
            <a:pPr algn="ctr"/>
            <a:r>
              <a:rPr lang="pt-PT" b="1" dirty="0">
                <a:solidFill>
                  <a:schemeClr val="accent1">
                    <a:lumMod val="50000"/>
                  </a:schemeClr>
                </a:solidFill>
              </a:rPr>
              <a:t>ATRIBUIÇÕES PARA A CTCOB</a:t>
            </a:r>
          </a:p>
        </p:txBody>
      </p:sp>
    </p:spTree>
    <p:extLst>
      <p:ext uri="{BB962C8B-B14F-4D97-AF65-F5344CB8AC3E}">
        <p14:creationId xmlns:p14="http://schemas.microsoft.com/office/powerpoint/2010/main" val="184769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73717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DELIBERAÇÃO CRH Nº 253, DE 21 DE JULHO DE 2021</a:t>
            </a:r>
            <a:endParaRPr kumimoji="0" lang="pt-BR" altLang="pt-B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lvl="0" algn="ctr"/>
            <a:r>
              <a:rPr lang="pt-PT" altLang="pt-BR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ANEXO III - PLANO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DE TRABALHO PARA 2021/2022 DA CTCOB</a:t>
            </a:r>
            <a:endParaRPr kumimoji="0" lang="pt-BR" altLang="pt-B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817646"/>
              </p:ext>
            </p:extLst>
          </p:nvPr>
        </p:nvGraphicFramePr>
        <p:xfrm>
          <a:off x="237017" y="965675"/>
          <a:ext cx="11507308" cy="560784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93879">
                  <a:extLst>
                    <a:ext uri="{9D8B030D-6E8A-4147-A177-3AD203B41FA5}">
                      <a16:colId xmlns:a16="http://schemas.microsoft.com/office/drawing/2014/main" xmlns="" val="3888919976"/>
                    </a:ext>
                  </a:extLst>
                </a:gridCol>
                <a:gridCol w="1760068">
                  <a:extLst>
                    <a:ext uri="{9D8B030D-6E8A-4147-A177-3AD203B41FA5}">
                      <a16:colId xmlns:a16="http://schemas.microsoft.com/office/drawing/2014/main" xmlns="" val="4270596806"/>
                    </a:ext>
                  </a:extLst>
                </a:gridCol>
                <a:gridCol w="2735008">
                  <a:extLst>
                    <a:ext uri="{9D8B030D-6E8A-4147-A177-3AD203B41FA5}">
                      <a16:colId xmlns:a16="http://schemas.microsoft.com/office/drawing/2014/main" xmlns="" val="1883608660"/>
                    </a:ext>
                  </a:extLst>
                </a:gridCol>
                <a:gridCol w="2649449">
                  <a:extLst>
                    <a:ext uri="{9D8B030D-6E8A-4147-A177-3AD203B41FA5}">
                      <a16:colId xmlns:a16="http://schemas.microsoft.com/office/drawing/2014/main" xmlns="" val="3643132887"/>
                    </a:ext>
                  </a:extLst>
                </a:gridCol>
                <a:gridCol w="990758">
                  <a:extLst>
                    <a:ext uri="{9D8B030D-6E8A-4147-A177-3AD203B41FA5}">
                      <a16:colId xmlns:a16="http://schemas.microsoft.com/office/drawing/2014/main" xmlns="" val="1481614394"/>
                    </a:ext>
                  </a:extLst>
                </a:gridCol>
                <a:gridCol w="1476789">
                  <a:extLst>
                    <a:ext uri="{9D8B030D-6E8A-4147-A177-3AD203B41FA5}">
                      <a16:colId xmlns:a16="http://schemas.microsoft.com/office/drawing/2014/main" xmlns="" val="2090404489"/>
                    </a:ext>
                  </a:extLst>
                </a:gridCol>
                <a:gridCol w="1301357">
                  <a:extLst>
                    <a:ext uri="{9D8B030D-6E8A-4147-A177-3AD203B41FA5}">
                      <a16:colId xmlns:a16="http://schemas.microsoft.com/office/drawing/2014/main" xmlns="" val="3425284954"/>
                    </a:ext>
                  </a:extLst>
                </a:gridCol>
              </a:tblGrid>
              <a:tr h="646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dirty="0">
                          <a:effectLst/>
                        </a:rPr>
                        <a:t>Nº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dirty="0">
                          <a:effectLst/>
                        </a:rPr>
                        <a:t>TEMA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dirty="0">
                          <a:effectLst/>
                        </a:rPr>
                        <a:t>DESCRIÇÃO DA AÇÃO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JUSTIFICATIVA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PRAZO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PRODUTO FINAL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PRIORIDADE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1924946"/>
                  </a:ext>
                </a:extLst>
              </a:tr>
              <a:tr h="1669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Decretos estaduais relativos à cobrança pelo uso da água nas UGRHIs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Realizar estudo comparativo dos decretos de cobrança e deliberações dos CBHs, para verificar eventuais discrepâncias e propor adequações na sua operacionalização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Há abordagens distintas para o mesmo assunto que poderiam ser homogeneizadas e aprimoradas para facilitar a operacionalização da cobrança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Maio/2022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Proposta de normas ou Decretos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Alta</a:t>
                      </a:r>
                      <a:endParaRPr lang="pt-BR" sz="14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5254282"/>
                  </a:ext>
                </a:extLst>
              </a:tr>
              <a:tr h="18031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dirty="0">
                          <a:effectLst/>
                        </a:rPr>
                        <a:t>2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Aperfeiçoamento  do instrumento cobrança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Avaliar o produto de consultoria em contratação pela SIMA, com conclusão prevista para maio/2022.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As propostas de metodologias e procedimentos para aperfeiçoamento do instrumento cobrança devem ser analisadas previamente no âmbito da CTCOB para submissão ao CRH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Outubro/ 2022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Proposta de norma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Média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6428438"/>
                  </a:ext>
                </a:extLst>
              </a:tr>
              <a:tr h="1488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Atender às demandas do CRH relativas à cobrança pelo uso da água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Discutir, avaliar e propor alternativas de encaminhamento ao CRH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Cumprir as atribuições definidas pela Deliberação CRH 71/2007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Atividade contínua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 definir conforme a demanda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Dependente da demanda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8316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704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6850" y="341832"/>
            <a:ext cx="12077700" cy="5801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t-BR" sz="2400" b="1" dirty="0"/>
              <a:t>PLANO DE TRABALHO CTCOB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2400" b="1" dirty="0"/>
              <a:t>TEMA 1: Decretos estaduais relativos à cobrança pelo uso da água nas UGRHIs</a:t>
            </a:r>
          </a:p>
          <a:p>
            <a:pPr marL="2417763" indent="-2417763">
              <a:lnSpc>
                <a:spcPct val="150000"/>
              </a:lnSpc>
              <a:spcAft>
                <a:spcPts val="600"/>
              </a:spcAft>
            </a:pPr>
            <a:r>
              <a:rPr lang="pt-BR" sz="2400" b="1" dirty="0"/>
              <a:t>Descrição da ação</a:t>
            </a:r>
            <a:r>
              <a:rPr lang="pt-BR" sz="2400" dirty="0"/>
              <a:t>: </a:t>
            </a:r>
            <a:r>
              <a:rPr lang="pt-PT" sz="2400" dirty="0">
                <a:solidFill>
                  <a:schemeClr val="accent1">
                    <a:lumMod val="50000"/>
                  </a:schemeClr>
                </a:solidFill>
              </a:rPr>
              <a:t>Realizar estudo comparativo dos decretos de cobrança e deliberações dos CBHs, para verificar eventuais discrepâncias e propor adequações na sua operacionalização</a:t>
            </a:r>
            <a:endParaRPr lang="pt-B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14488" indent="-1614488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/>
              <a:t>Justificativa</a:t>
            </a:r>
            <a:r>
              <a:rPr lang="pt-BR" sz="2400" dirty="0"/>
              <a:t>: </a:t>
            </a:r>
            <a:r>
              <a:rPr lang="pt-PT" sz="2400" dirty="0">
                <a:solidFill>
                  <a:schemeClr val="accent1">
                    <a:lumMod val="50000"/>
                  </a:schemeClr>
                </a:solidFill>
              </a:rPr>
              <a:t>Há abordagens distintas para o mesmo assunto que poderiam ser homogeneizadas e aprimoradas para facilitar a operacionalização da cobrança</a:t>
            </a:r>
            <a:endParaRPr lang="pt-B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2400" b="1" dirty="0"/>
              <a:t>Prazo</a:t>
            </a:r>
            <a:r>
              <a:rPr lang="pt-BR" sz="2400" dirty="0"/>
              <a:t>: Maio/2022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2400" b="1" dirty="0"/>
              <a:t>Produto final</a:t>
            </a:r>
            <a:r>
              <a:rPr lang="pt-BR" sz="2400" dirty="0"/>
              <a:t>: </a:t>
            </a:r>
            <a:r>
              <a:rPr lang="pt-PT" sz="2400" dirty="0">
                <a:solidFill>
                  <a:schemeClr val="accent1">
                    <a:lumMod val="50000"/>
                  </a:schemeClr>
                </a:solidFill>
              </a:rPr>
              <a:t>Proposta de normas ou Decretos</a:t>
            </a:r>
            <a:endParaRPr lang="pt-B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2400" b="1" dirty="0"/>
              <a:t>Prioridade</a:t>
            </a:r>
            <a:r>
              <a:rPr lang="pt-BR" sz="2400" dirty="0"/>
              <a:t>: Alta</a:t>
            </a:r>
          </a:p>
        </p:txBody>
      </p:sp>
    </p:spTree>
    <p:extLst>
      <p:ext uri="{BB962C8B-B14F-4D97-AF65-F5344CB8AC3E}">
        <p14:creationId xmlns:p14="http://schemas.microsoft.com/office/powerpoint/2010/main" val="414543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6373" y="445877"/>
            <a:ext cx="11665009" cy="2045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2000" b="1" dirty="0"/>
              <a:t>TEMA 1: Decretos estaduais relativos à cobrança pelo uso da água nas UGRHIs</a:t>
            </a:r>
          </a:p>
          <a:p>
            <a:pPr marL="2062163" indent="-2062163">
              <a:lnSpc>
                <a:spcPct val="150000"/>
              </a:lnSpc>
              <a:spcAft>
                <a:spcPts val="600"/>
              </a:spcAft>
            </a:pPr>
            <a:r>
              <a:rPr lang="pt-BR" sz="2000" b="1" dirty="0"/>
              <a:t>Descrição da ação</a:t>
            </a:r>
            <a:r>
              <a:rPr lang="pt-BR" sz="2000" dirty="0"/>
              <a:t>: </a:t>
            </a:r>
            <a:r>
              <a:rPr lang="pt-PT" sz="2000" dirty="0">
                <a:solidFill>
                  <a:schemeClr val="accent1">
                    <a:lumMod val="50000"/>
                  </a:schemeClr>
                </a:solidFill>
              </a:rPr>
              <a:t>Realizar estudo comparativo dos decretos de cobrança e deliberações dos CBHs, para verificar eventuais discrepâncias e propor adequações na sua operacionalização</a:t>
            </a:r>
          </a:p>
          <a:p>
            <a:pPr marL="2417763" indent="-2417763">
              <a:lnSpc>
                <a:spcPct val="150000"/>
              </a:lnSpc>
              <a:spcAft>
                <a:spcPts val="600"/>
              </a:spcAft>
            </a:pPr>
            <a:r>
              <a:rPr lang="pt-BR" sz="2000" b="1" dirty="0"/>
              <a:t>Prazo</a:t>
            </a:r>
            <a:r>
              <a:rPr lang="pt-BR" sz="2000" dirty="0"/>
              <a:t>: Maio 2022</a:t>
            </a:r>
            <a:endParaRPr lang="pt-PT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258248"/>
              </p:ext>
            </p:extLst>
          </p:nvPr>
        </p:nvGraphicFramePr>
        <p:xfrm>
          <a:off x="694988" y="3227582"/>
          <a:ext cx="10976552" cy="3329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6643">
                  <a:extLst>
                    <a:ext uri="{9D8B030D-6E8A-4147-A177-3AD203B41FA5}">
                      <a16:colId xmlns:a16="http://schemas.microsoft.com/office/drawing/2014/main" xmlns="" val="3535109557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3832281188"/>
                    </a:ext>
                  </a:extLst>
                </a:gridCol>
                <a:gridCol w="2001328">
                  <a:extLst>
                    <a:ext uri="{9D8B030D-6E8A-4147-A177-3AD203B41FA5}">
                      <a16:colId xmlns:a16="http://schemas.microsoft.com/office/drawing/2014/main" xmlns="" val="1464884683"/>
                    </a:ext>
                  </a:extLst>
                </a:gridCol>
              </a:tblGrid>
              <a:tr h="57062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ATIVIDADE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RESPONSÁVEL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PRAZO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2441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1. Elaborar planilha comparativa dos decretos específicos - Diagnóstico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Laura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Novembro/21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18613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2. Identificar discrepâncias entre os decretos específicos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Dezembro/21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7775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3. Analisar a lei 12.183/05 e o Decreto 50.6667/06 à luz da implementação da cobrança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Dezembro/21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04801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4. Consulta aos Comitês de Bacias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Janeiro a Março/21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52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5. Propor minutas de normas legais com as alterações a serem propostas</a:t>
                      </a:r>
                    </a:p>
                    <a:p>
                      <a:pPr algn="l"/>
                      <a:r>
                        <a:rPr lang="pt-BR" dirty="0"/>
                        <a:t>         (lei, decreto, deliberação CRH)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Maio/22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71632816"/>
                  </a:ext>
                </a:extLst>
              </a:tr>
              <a:tr h="357342"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02387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77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6850" y="341832"/>
            <a:ext cx="12077700" cy="5745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t-BR" sz="2400" b="1" dirty="0"/>
              <a:t>PLANO DE TRABALHO CTCOB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2400" b="1" dirty="0"/>
              <a:t>TEMA 2: </a:t>
            </a:r>
            <a:r>
              <a:rPr lang="pt-PT" sz="2400" b="1" dirty="0">
                <a:solidFill>
                  <a:schemeClr val="accent1">
                    <a:lumMod val="50000"/>
                  </a:schemeClr>
                </a:solidFill>
              </a:rPr>
              <a:t>Aperfeiçoamento  do instrumento cobrança</a:t>
            </a:r>
            <a:endParaRPr lang="pt-BR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417763" indent="-2417763">
              <a:lnSpc>
                <a:spcPct val="150000"/>
              </a:lnSpc>
              <a:spcAft>
                <a:spcPts val="600"/>
              </a:spcAft>
            </a:pPr>
            <a:r>
              <a:rPr lang="pt-BR" sz="2400" b="1" dirty="0"/>
              <a:t>Descrição da ação</a:t>
            </a:r>
            <a:r>
              <a:rPr lang="pt-BR" sz="2400" dirty="0"/>
              <a:t>: </a:t>
            </a:r>
            <a:r>
              <a:rPr lang="pt-PT" sz="2400" dirty="0">
                <a:solidFill>
                  <a:schemeClr val="accent1">
                    <a:lumMod val="50000"/>
                  </a:schemeClr>
                </a:solidFill>
              </a:rPr>
              <a:t>Avaliar o produto de consultoria em contratação pela SIMA, com conclusão prevista para maio/2022</a:t>
            </a:r>
            <a:endParaRPr lang="pt-B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/>
              <a:t>Justificativa</a:t>
            </a:r>
            <a:r>
              <a:rPr lang="pt-BR" sz="2400" dirty="0"/>
              <a:t>: </a:t>
            </a:r>
            <a:r>
              <a:rPr lang="pt-PT" sz="2400" dirty="0">
                <a:solidFill>
                  <a:schemeClr val="accent1">
                    <a:lumMod val="50000"/>
                  </a:schemeClr>
                </a:solidFill>
              </a:rPr>
              <a:t>As propostas de metodologias e procedimentos para aperfeiçoamento do instrumento cobrança devem ser analisadas previamente</a:t>
            </a:r>
            <a:endParaRPr lang="pt-BR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>
                <a:solidFill>
                  <a:schemeClr val="accent1">
                    <a:lumMod val="50000"/>
                  </a:schemeClr>
                </a:solidFill>
              </a:rPr>
              <a:t>no âmbito da CTCOB para submissão ao CRH</a:t>
            </a:r>
            <a:endParaRPr lang="pt-B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2400" b="1" dirty="0"/>
              <a:t>Prazo</a:t>
            </a:r>
            <a:r>
              <a:rPr lang="pt-BR" sz="2400" dirty="0"/>
              <a:t>: Outubro/2022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2400" b="1" dirty="0"/>
              <a:t>Produto final</a:t>
            </a:r>
            <a:r>
              <a:rPr lang="pt-BR" sz="2400" dirty="0"/>
              <a:t>: </a:t>
            </a:r>
            <a:r>
              <a:rPr lang="pt-PT" sz="2400" dirty="0">
                <a:solidFill>
                  <a:schemeClr val="accent1">
                    <a:lumMod val="50000"/>
                  </a:schemeClr>
                </a:solidFill>
              </a:rPr>
              <a:t>Proposta de norma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2400" b="1" dirty="0"/>
              <a:t>Prioridade</a:t>
            </a:r>
            <a:r>
              <a:rPr lang="pt-BR" sz="2400" dirty="0"/>
              <a:t>: Média</a:t>
            </a:r>
          </a:p>
        </p:txBody>
      </p:sp>
    </p:spTree>
    <p:extLst>
      <p:ext uri="{BB962C8B-B14F-4D97-AF65-F5344CB8AC3E}">
        <p14:creationId xmlns:p14="http://schemas.microsoft.com/office/powerpoint/2010/main" val="1049081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6373" y="445877"/>
            <a:ext cx="11665009" cy="957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b="1" dirty="0"/>
              <a:t>TEMA 2: </a:t>
            </a:r>
            <a:r>
              <a:rPr lang="pt-PT" b="1" dirty="0">
                <a:solidFill>
                  <a:schemeClr val="accent1">
                    <a:lumMod val="50000"/>
                  </a:schemeClr>
                </a:solidFill>
              </a:rPr>
              <a:t>Aperfeiçoamento  do instrumento cobrança</a:t>
            </a:r>
            <a:endParaRPr lang="pt-BR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417763" indent="-2417763">
              <a:lnSpc>
                <a:spcPct val="150000"/>
              </a:lnSpc>
              <a:spcAft>
                <a:spcPts val="600"/>
              </a:spcAft>
            </a:pPr>
            <a:r>
              <a:rPr lang="pt-BR" b="1" dirty="0"/>
              <a:t>Descrição da ação</a:t>
            </a:r>
            <a:r>
              <a:rPr lang="pt-BR" dirty="0"/>
              <a:t>: </a:t>
            </a:r>
            <a:r>
              <a:rPr lang="pt-PT" dirty="0">
                <a:solidFill>
                  <a:schemeClr val="accent1">
                    <a:lumMod val="50000"/>
                  </a:schemeClr>
                </a:solidFill>
              </a:rPr>
              <a:t>Avaliar o produto de consultoria em contratação pela SIMA, com conclusão prevista para maio/2022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322369"/>
              </p:ext>
            </p:extLst>
          </p:nvPr>
        </p:nvGraphicFramePr>
        <p:xfrm>
          <a:off x="1109055" y="2813514"/>
          <a:ext cx="9975888" cy="3232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560">
                  <a:extLst>
                    <a:ext uri="{9D8B030D-6E8A-4147-A177-3AD203B41FA5}">
                      <a16:colId xmlns:a16="http://schemas.microsoft.com/office/drawing/2014/main" xmlns="" val="3535109557"/>
                    </a:ext>
                  </a:extLst>
                </a:gridCol>
                <a:gridCol w="2372264">
                  <a:extLst>
                    <a:ext uri="{9D8B030D-6E8A-4147-A177-3AD203B41FA5}">
                      <a16:colId xmlns:a16="http://schemas.microsoft.com/office/drawing/2014/main" xmlns="" val="3832281188"/>
                    </a:ext>
                  </a:extLst>
                </a:gridCol>
                <a:gridCol w="1915064">
                  <a:extLst>
                    <a:ext uri="{9D8B030D-6E8A-4147-A177-3AD203B41FA5}">
                      <a16:colId xmlns:a16="http://schemas.microsoft.com/office/drawing/2014/main" xmlns="" val="1464884683"/>
                    </a:ext>
                  </a:extLst>
                </a:gridCol>
              </a:tblGrid>
              <a:tr h="57062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ATIVIDADE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RESPONSÁVEL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PRAZO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2441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1. Conhecer o Termo de Referência da contratação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Assim que disponibilizado para licitação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613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2. Acompanhar os produtos parciais – interação com a empresa contratada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775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3. Avaliar o produto final elaborado pela consultoria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4801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4. Propor possíveis normas legais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1632816"/>
                  </a:ext>
                </a:extLst>
              </a:tr>
              <a:tr h="357342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2387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735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6850" y="341832"/>
            <a:ext cx="12077700" cy="6104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t-BR" sz="2400" b="1" dirty="0"/>
              <a:t>PLANO DE TRABALHO CTCOB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400" b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/>
              <a:t>TEMA 3: </a:t>
            </a:r>
            <a:r>
              <a:rPr lang="pt-PT" sz="2400" b="1" dirty="0">
                <a:solidFill>
                  <a:schemeClr val="accent1">
                    <a:lumMod val="50000"/>
                  </a:schemeClr>
                </a:solidFill>
              </a:rPr>
              <a:t>Atender às demandas do CRH relativas à cobrança pelo uso da água</a:t>
            </a:r>
            <a:endParaRPr lang="pt-BR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417763" indent="-2417763">
              <a:spcAft>
                <a:spcPts val="600"/>
              </a:spcAft>
            </a:pPr>
            <a:endParaRPr lang="pt-BR" sz="2400" b="1" dirty="0"/>
          </a:p>
          <a:p>
            <a:pPr marL="2417763" indent="-2417763">
              <a:spcAft>
                <a:spcPts val="600"/>
              </a:spcAft>
            </a:pPr>
            <a:r>
              <a:rPr lang="pt-BR" sz="2400" b="1" dirty="0"/>
              <a:t>Descrição da ação</a:t>
            </a:r>
            <a:r>
              <a:rPr lang="pt-BR" sz="2400" dirty="0"/>
              <a:t>: </a:t>
            </a:r>
            <a:r>
              <a:rPr lang="pt-PT" sz="2400" dirty="0">
                <a:solidFill>
                  <a:schemeClr val="accent1">
                    <a:lumMod val="50000"/>
                  </a:schemeClr>
                </a:solidFill>
              </a:rPr>
              <a:t>Discutir, avaliar e propor alternativas de encaminhamento ao CRH</a:t>
            </a:r>
          </a:p>
          <a:p>
            <a:pPr marL="2417763" indent="-2417763">
              <a:spcAft>
                <a:spcPts val="600"/>
              </a:spcAft>
            </a:pPr>
            <a:endParaRPr lang="pt-B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t-BR" sz="2400" b="1" dirty="0"/>
              <a:t>Justificativa</a:t>
            </a:r>
            <a:r>
              <a:rPr lang="pt-BR" sz="2400" dirty="0"/>
              <a:t>: </a:t>
            </a:r>
            <a:r>
              <a:rPr lang="pt-PT" sz="2400" dirty="0">
                <a:solidFill>
                  <a:schemeClr val="accent1">
                    <a:lumMod val="50000"/>
                  </a:schemeClr>
                </a:solidFill>
              </a:rPr>
              <a:t>Cumprir as atribuições definidas pela Deliberação CRH 71/2007</a:t>
            </a:r>
          </a:p>
          <a:p>
            <a:pPr>
              <a:spcAft>
                <a:spcPts val="600"/>
              </a:spcAft>
            </a:pPr>
            <a:endParaRPr lang="pt-B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t-BR" sz="2400" b="1" dirty="0"/>
              <a:t>Prazo</a:t>
            </a:r>
            <a:r>
              <a:rPr lang="pt-BR" sz="2400" dirty="0"/>
              <a:t>: Atividade contínua</a:t>
            </a:r>
          </a:p>
          <a:p>
            <a:pPr>
              <a:spcAft>
                <a:spcPts val="600"/>
              </a:spcAft>
            </a:pPr>
            <a:endParaRPr lang="pt-BR" sz="2400" dirty="0"/>
          </a:p>
          <a:p>
            <a:pPr>
              <a:spcAft>
                <a:spcPts val="600"/>
              </a:spcAft>
            </a:pPr>
            <a:r>
              <a:rPr lang="pt-BR" sz="2400" b="1" dirty="0"/>
              <a:t>Produto final</a:t>
            </a:r>
            <a:r>
              <a:rPr lang="pt-BR" sz="2400" dirty="0"/>
              <a:t>: </a:t>
            </a:r>
            <a:r>
              <a:rPr lang="pt-PT" sz="2400" dirty="0">
                <a:solidFill>
                  <a:schemeClr val="accent1">
                    <a:lumMod val="50000"/>
                  </a:schemeClr>
                </a:solidFill>
              </a:rPr>
              <a:t>A definir conforme a demanda</a:t>
            </a:r>
          </a:p>
          <a:p>
            <a:pPr>
              <a:spcAft>
                <a:spcPts val="600"/>
              </a:spcAft>
            </a:pPr>
            <a:endParaRPr lang="pt-B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t-BR" sz="2400" b="1" dirty="0"/>
              <a:t>Prioridade</a:t>
            </a:r>
            <a:r>
              <a:rPr lang="pt-BR" sz="2400" dirty="0"/>
              <a:t>: </a:t>
            </a:r>
            <a:r>
              <a:rPr lang="pt-PT" sz="2400" dirty="0">
                <a:solidFill>
                  <a:schemeClr val="accent1">
                    <a:lumMod val="50000"/>
                  </a:schemeClr>
                </a:solidFill>
              </a:rPr>
              <a:t>Dependente da demanda</a:t>
            </a:r>
            <a:endParaRPr lang="pt-B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43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990534"/>
              </p:ext>
            </p:extLst>
          </p:nvPr>
        </p:nvGraphicFramePr>
        <p:xfrm>
          <a:off x="375974" y="188678"/>
          <a:ext cx="11440052" cy="6480644"/>
        </p:xfrm>
        <a:graphic>
          <a:graphicData uri="http://schemas.openxmlformats.org/drawingml/2006/table">
            <a:tbl>
              <a:tblPr/>
              <a:tblGrid>
                <a:gridCol w="26928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27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53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88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86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454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UGRHI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DECRETO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VALORES DA COBRANÇA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Captação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R$/m3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R$/m3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Lançamento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R$/Kg DBO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89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01 – Mantiqueira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58.804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26.12.2012 e 28.12.2013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39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02 - Paraíba do Sul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51.450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29.12.2006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9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03 - Litoral Norte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64.292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18.06.2019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18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04 – Pardo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58.771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20.12.2012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02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05 - Piracicaba, Capivari e Jundiaí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51.449 (revogado) e 61.430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29.12.2006 e 17.08.2015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0,0127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0,0255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0,1274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95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06 - Alto Tietê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56.503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09.12.2010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958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07 - Baixada Santista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56.501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09.12.2010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36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08 - Sapucaí Mirim/Grande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58.772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20.12.2012, 14.02.2014 e 15.02.2014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549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09 - Mogi Guaçu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58.791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21.12.2012 e 16.01.2014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36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 – Sorocaba/Médio Tietê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55.008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10.12.2009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0,029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283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11 - Ribeira de Iguape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58.814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27.12.2012 e 04.02.2014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12 - Baixo Pardo/Grande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58.813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27.12.2012, 12.12.2013 e 28.12.2013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09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13 - Tietê/Jacaré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56.505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09.12.2010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81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14 - Alto Paranapanema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63.263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09.03.2018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0,009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068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15 - Turvo/Grande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61.346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06.07.2015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288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16 - Tietê/Batalha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56.502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09.12.2010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036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17 - Médio Paranapanema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61.386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23.07.2015 e 24.08.2018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0,009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036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18 - São José dos Dourados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64.305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28.06.2019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055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19 - Baixo Tietê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56.504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09.12.2010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0,024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932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20/21 -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Aguapeí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/Peixe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61.347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06.07.2015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3036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22 - Pontal do Paranapanema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61.415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07.08.2015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969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855</Words>
  <Application>Microsoft Office PowerPoint</Application>
  <PresentationFormat>Widescreen</PresentationFormat>
  <Paragraphs>240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Verdana</vt:lpstr>
      <vt:lpstr>Tema do Office</vt:lpstr>
      <vt:lpstr>Conselho Estadual de Recursos Hídricos  Câmara Técnica de Cobrança – CTCOB   118ª Reunião   10.08.2021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Conselho Estadual de Recursos Hídricos  Câmara Técnica de Cobrança – CTCOB   11xª Reunião   17.06.2021</dc:title>
  <dc:creator>Laura Stela</dc:creator>
  <cp:lastModifiedBy>Conta da Microsoft</cp:lastModifiedBy>
  <cp:revision>24</cp:revision>
  <dcterms:created xsi:type="dcterms:W3CDTF">2021-06-14T19:26:59Z</dcterms:created>
  <dcterms:modified xsi:type="dcterms:W3CDTF">2023-11-22T17:00:45Z</dcterms:modified>
</cp:coreProperties>
</file>