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88" r:id="rId4"/>
    <p:sldId id="257" r:id="rId5"/>
    <p:sldId id="279" r:id="rId6"/>
    <p:sldId id="291" r:id="rId7"/>
    <p:sldId id="289" r:id="rId8"/>
    <p:sldId id="280" r:id="rId9"/>
  </p:sldIdLst>
  <p:sldSz cx="12192000" cy="6858000"/>
  <p:notesSz cx="6797675" cy="987266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89"/>
    <a:srgbClr val="FF6600"/>
    <a:srgbClr val="FF9900"/>
    <a:srgbClr val="00CCFF"/>
    <a:srgbClr val="333399"/>
    <a:srgbClr val="0000FF"/>
    <a:srgbClr val="3399FF"/>
    <a:srgbClr val="66CCFF"/>
    <a:srgbClr val="CCCC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90" d="100"/>
          <a:sy n="90" d="100"/>
        </p:scale>
        <p:origin x="1134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CCA44C-68A1-403C-8195-7FD51779A75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A7E743F-97BB-40E5-8A73-249C65F843DC}">
      <dgm:prSet phldrT="[Texto]" custT="1"/>
      <dgm:spPr/>
      <dgm:t>
        <a:bodyPr/>
        <a:lstStyle/>
        <a:p>
          <a:pPr algn="l"/>
          <a:r>
            <a:rPr lang="pt-BR" sz="1400" b="1" dirty="0" smtClean="0">
              <a:latin typeface="+mn-lt"/>
            </a:rPr>
            <a:t>I Encontro CTEA – dez/2015 - </a:t>
          </a:r>
          <a:r>
            <a:rPr lang="pt-BR" sz="1400" b="1" dirty="0" smtClean="0">
              <a:solidFill>
                <a:schemeClr val="accent1">
                  <a:lumMod val="75000"/>
                </a:schemeClr>
              </a:solidFill>
            </a:rPr>
            <a:t>Tema:</a:t>
          </a:r>
          <a:r>
            <a:rPr lang="pt-BR" sz="1400" dirty="0" smtClean="0"/>
            <a:t> “Qual o papel das CTEA no fomento a projetos de educação ambiental de qualidade?”</a:t>
          </a:r>
          <a:endParaRPr lang="pt-BR" sz="1400" b="1" dirty="0">
            <a:latin typeface="+mn-lt"/>
          </a:endParaRPr>
        </a:p>
      </dgm:t>
    </dgm:pt>
    <dgm:pt modelId="{92112C28-3EC6-43CC-9F71-F1973ABB0F72}" type="parTrans" cxnId="{8B25DECA-BA5B-43A8-B5A7-B02B2D2C8133}">
      <dgm:prSet/>
      <dgm:spPr/>
      <dgm:t>
        <a:bodyPr/>
        <a:lstStyle/>
        <a:p>
          <a:endParaRPr lang="pt-BR"/>
        </a:p>
      </dgm:t>
    </dgm:pt>
    <dgm:pt modelId="{93D10154-B58A-4398-8A85-B4CC893416A0}" type="sibTrans" cxnId="{8B25DECA-BA5B-43A8-B5A7-B02B2D2C8133}">
      <dgm:prSet/>
      <dgm:spPr/>
      <dgm:t>
        <a:bodyPr/>
        <a:lstStyle/>
        <a:p>
          <a:endParaRPr lang="pt-BR"/>
        </a:p>
      </dgm:t>
    </dgm:pt>
    <dgm:pt modelId="{D2097071-0FD4-48FF-B3CE-50B19470390B}">
      <dgm:prSet phldrT="[Texto]" custT="1"/>
      <dgm:spPr/>
      <dgm:t>
        <a:bodyPr/>
        <a:lstStyle/>
        <a:p>
          <a:r>
            <a:rPr lang="pt-BR" sz="1400" b="1" dirty="0" smtClean="0"/>
            <a:t>III Encontro CTEA - dez/2016 - </a:t>
          </a:r>
          <a:r>
            <a:rPr lang="pt-BR" sz="1400" b="1" dirty="0" smtClean="0">
              <a:solidFill>
                <a:schemeClr val="accent1">
                  <a:lumMod val="75000"/>
                </a:schemeClr>
              </a:solidFill>
            </a:rPr>
            <a:t>Tema:</a:t>
          </a:r>
          <a:r>
            <a:rPr lang="pt-BR" sz="1400" b="1" dirty="0" smtClean="0"/>
            <a:t> </a:t>
          </a:r>
          <a:r>
            <a:rPr lang="pt-BR" sz="1400" dirty="0" smtClean="0"/>
            <a:t>avanços e desafios identificados pelas CTEA e </a:t>
          </a:r>
          <a:r>
            <a:rPr lang="pt-BR" sz="1400" b="0" dirty="0" smtClean="0"/>
            <a:t>discussão sobre minuta de </a:t>
          </a:r>
          <a:r>
            <a:rPr lang="pt-BR" sz="1400" b="1" dirty="0" smtClean="0"/>
            <a:t>Deliberação para diretrizes de EA na gestão de recursos hídricos.</a:t>
          </a:r>
          <a:endParaRPr lang="pt-BR" sz="1400" b="1" dirty="0"/>
        </a:p>
      </dgm:t>
    </dgm:pt>
    <dgm:pt modelId="{202BF440-79EB-4918-88C6-7893AF0737F2}" type="parTrans" cxnId="{59699273-585C-4313-851A-AC92AF9421AF}">
      <dgm:prSet/>
      <dgm:spPr/>
      <dgm:t>
        <a:bodyPr/>
        <a:lstStyle/>
        <a:p>
          <a:endParaRPr lang="pt-BR"/>
        </a:p>
      </dgm:t>
    </dgm:pt>
    <dgm:pt modelId="{AED7BC69-BE77-45BD-A79E-18377C896729}" type="sibTrans" cxnId="{59699273-585C-4313-851A-AC92AF9421AF}">
      <dgm:prSet/>
      <dgm:spPr/>
      <dgm:t>
        <a:bodyPr/>
        <a:lstStyle/>
        <a:p>
          <a:endParaRPr lang="pt-BR"/>
        </a:p>
      </dgm:t>
    </dgm:pt>
    <dgm:pt modelId="{4588580B-CC77-42F4-A146-884AC3EFFBC0}">
      <dgm:prSet phldrT="[Texto]" custT="1"/>
      <dgm:spPr/>
      <dgm:t>
        <a:bodyPr/>
        <a:lstStyle/>
        <a:p>
          <a:endParaRPr lang="pt-BR" sz="1400" b="1" dirty="0"/>
        </a:p>
      </dgm:t>
    </dgm:pt>
    <dgm:pt modelId="{84FE5292-16F2-4920-BCBE-4825E632651B}" type="sibTrans" cxnId="{D589509A-B5DF-4482-B3AC-2CF6EE32377A}">
      <dgm:prSet/>
      <dgm:spPr/>
      <dgm:t>
        <a:bodyPr/>
        <a:lstStyle/>
        <a:p>
          <a:endParaRPr lang="pt-BR"/>
        </a:p>
      </dgm:t>
    </dgm:pt>
    <dgm:pt modelId="{7608993B-B6E2-4BA3-8D81-BB68AD2DF4B1}" type="parTrans" cxnId="{D589509A-B5DF-4482-B3AC-2CF6EE32377A}">
      <dgm:prSet/>
      <dgm:spPr/>
      <dgm:t>
        <a:bodyPr/>
        <a:lstStyle/>
        <a:p>
          <a:endParaRPr lang="pt-BR"/>
        </a:p>
      </dgm:t>
    </dgm:pt>
    <dgm:pt modelId="{C34E40A8-17DA-4DB3-91D0-5A2482D4356B}" type="pres">
      <dgm:prSet presAssocID="{87CCA44C-68A1-403C-8195-7FD51779A750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5A03B67-101E-4364-9184-53D453ACAD25}" type="pres">
      <dgm:prSet presAssocID="{87CCA44C-68A1-403C-8195-7FD51779A750}" presName="arrow" presStyleLbl="bgShp" presStyleIdx="0" presStyleCnt="1" custLinFactNeighborX="7310" custLinFactNeighborY="2618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endParaRPr lang="pt-BR"/>
        </a:p>
      </dgm:t>
    </dgm:pt>
    <dgm:pt modelId="{D23B6887-0838-4A1F-BFFE-1A5D8F6200E7}" type="pres">
      <dgm:prSet presAssocID="{87CCA44C-68A1-403C-8195-7FD51779A750}" presName="arrowDiagram3" presStyleCnt="0"/>
      <dgm:spPr/>
    </dgm:pt>
    <dgm:pt modelId="{413E2B18-C420-414D-8829-5CC001B35603}" type="pres">
      <dgm:prSet presAssocID="{AA7E743F-97BB-40E5-8A73-249C65F843DC}" presName="bullet3a" presStyleLbl="node1" presStyleIdx="0" presStyleCnt="3" custLinFactX="-45869" custLinFactY="144961" custLinFactNeighborX="-100000" custLinFactNeighborY="200000"/>
      <dgm:spPr/>
      <dgm:t>
        <a:bodyPr/>
        <a:lstStyle/>
        <a:p>
          <a:endParaRPr lang="pt-BR"/>
        </a:p>
      </dgm:t>
    </dgm:pt>
    <dgm:pt modelId="{885DEC9B-A341-4C72-8F72-140B94344B7C}" type="pres">
      <dgm:prSet presAssocID="{AA7E743F-97BB-40E5-8A73-249C65F843DC}" presName="textBox3a" presStyleLbl="revTx" presStyleIdx="0" presStyleCnt="3" custScaleX="330412" custScaleY="33431" custLinFactNeighborX="83187" custLinFactNeighborY="3139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5BAEB12-26BA-4846-B851-6727A488BBD2}" type="pres">
      <dgm:prSet presAssocID="{D2097071-0FD4-48FF-B3CE-50B19470390B}" presName="bullet3b" presStyleLbl="node1" presStyleIdx="1" presStyleCnt="3" custLinFactY="16731" custLinFactNeighborX="-96939" custLinFactNeighborY="100000"/>
      <dgm:spPr/>
    </dgm:pt>
    <dgm:pt modelId="{1D4392CD-DB8C-4781-AE96-C47D9655BDEA}" type="pres">
      <dgm:prSet presAssocID="{D2097071-0FD4-48FF-B3CE-50B19470390B}" presName="textBox3b" presStyleLbl="revTx" presStyleIdx="1" presStyleCnt="3" custScaleX="329350" custScaleY="14428" custLinFactNeighborX="56648" custLinFactNeighborY="-1662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95AF6B8-B342-4632-A6FD-F9FE502C870C}" type="pres">
      <dgm:prSet presAssocID="{4588580B-CC77-42F4-A146-884AC3EFFBC0}" presName="bullet3c" presStyleLbl="node1" presStyleIdx="2" presStyleCnt="3" custLinFactX="-47486" custLinFactNeighborX="-100000" custLinFactNeighborY="47993"/>
      <dgm:spPr/>
    </dgm:pt>
    <dgm:pt modelId="{30908046-FE66-4081-BCC1-F795FFC71B70}" type="pres">
      <dgm:prSet presAssocID="{4588580B-CC77-42F4-A146-884AC3EFFBC0}" presName="textBox3c" presStyleLbl="revTx" presStyleIdx="2" presStyleCnt="3" custScaleX="340590" custScaleY="19603" custLinFactX="23724" custLinFactY="-12565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21D0907-3D3E-430B-9762-B77D49190F93}" type="presOf" srcId="{4588580B-CC77-42F4-A146-884AC3EFFBC0}" destId="{30908046-FE66-4081-BCC1-F795FFC71B70}" srcOrd="0" destOrd="0" presId="urn:microsoft.com/office/officeart/2005/8/layout/arrow2"/>
    <dgm:cxn modelId="{8B25DECA-BA5B-43A8-B5A7-B02B2D2C8133}" srcId="{87CCA44C-68A1-403C-8195-7FD51779A750}" destId="{AA7E743F-97BB-40E5-8A73-249C65F843DC}" srcOrd="0" destOrd="0" parTransId="{92112C28-3EC6-43CC-9F71-F1973ABB0F72}" sibTransId="{93D10154-B58A-4398-8A85-B4CC893416A0}"/>
    <dgm:cxn modelId="{170205E1-3049-4BF0-9882-513B9FEDDC71}" type="presOf" srcId="{87CCA44C-68A1-403C-8195-7FD51779A750}" destId="{C34E40A8-17DA-4DB3-91D0-5A2482D4356B}" srcOrd="0" destOrd="0" presId="urn:microsoft.com/office/officeart/2005/8/layout/arrow2"/>
    <dgm:cxn modelId="{D589509A-B5DF-4482-B3AC-2CF6EE32377A}" srcId="{87CCA44C-68A1-403C-8195-7FD51779A750}" destId="{4588580B-CC77-42F4-A146-884AC3EFFBC0}" srcOrd="2" destOrd="0" parTransId="{7608993B-B6E2-4BA3-8D81-BB68AD2DF4B1}" sibTransId="{84FE5292-16F2-4920-BCBE-4825E632651B}"/>
    <dgm:cxn modelId="{1911F2D8-24F5-4434-A187-E42715C34B4E}" type="presOf" srcId="{D2097071-0FD4-48FF-B3CE-50B19470390B}" destId="{1D4392CD-DB8C-4781-AE96-C47D9655BDEA}" srcOrd="0" destOrd="0" presId="urn:microsoft.com/office/officeart/2005/8/layout/arrow2"/>
    <dgm:cxn modelId="{59699273-585C-4313-851A-AC92AF9421AF}" srcId="{87CCA44C-68A1-403C-8195-7FD51779A750}" destId="{D2097071-0FD4-48FF-B3CE-50B19470390B}" srcOrd="1" destOrd="0" parTransId="{202BF440-79EB-4918-88C6-7893AF0737F2}" sibTransId="{AED7BC69-BE77-45BD-A79E-18377C896729}"/>
    <dgm:cxn modelId="{AB78D0F2-C568-4EBB-B7A3-11B2212047D3}" type="presOf" srcId="{AA7E743F-97BB-40E5-8A73-249C65F843DC}" destId="{885DEC9B-A341-4C72-8F72-140B94344B7C}" srcOrd="0" destOrd="0" presId="urn:microsoft.com/office/officeart/2005/8/layout/arrow2"/>
    <dgm:cxn modelId="{91370FCC-37DC-466D-8EE8-AFEE411348DE}" type="presParOf" srcId="{C34E40A8-17DA-4DB3-91D0-5A2482D4356B}" destId="{45A03B67-101E-4364-9184-53D453ACAD25}" srcOrd="0" destOrd="0" presId="urn:microsoft.com/office/officeart/2005/8/layout/arrow2"/>
    <dgm:cxn modelId="{516C0ED3-6E19-45DE-B5F8-E54982567856}" type="presParOf" srcId="{C34E40A8-17DA-4DB3-91D0-5A2482D4356B}" destId="{D23B6887-0838-4A1F-BFFE-1A5D8F6200E7}" srcOrd="1" destOrd="0" presId="urn:microsoft.com/office/officeart/2005/8/layout/arrow2"/>
    <dgm:cxn modelId="{8F0C4550-524D-449A-B0F7-81E2940E3FF5}" type="presParOf" srcId="{D23B6887-0838-4A1F-BFFE-1A5D8F6200E7}" destId="{413E2B18-C420-414D-8829-5CC001B35603}" srcOrd="0" destOrd="0" presId="urn:microsoft.com/office/officeart/2005/8/layout/arrow2"/>
    <dgm:cxn modelId="{A23FE696-0D1A-4334-8FF1-82AC9409C501}" type="presParOf" srcId="{D23B6887-0838-4A1F-BFFE-1A5D8F6200E7}" destId="{885DEC9B-A341-4C72-8F72-140B94344B7C}" srcOrd="1" destOrd="0" presId="urn:microsoft.com/office/officeart/2005/8/layout/arrow2"/>
    <dgm:cxn modelId="{1BFEEDB0-5707-4C4C-8F2F-DD43B0D8D342}" type="presParOf" srcId="{D23B6887-0838-4A1F-BFFE-1A5D8F6200E7}" destId="{B5BAEB12-26BA-4846-B851-6727A488BBD2}" srcOrd="2" destOrd="0" presId="urn:microsoft.com/office/officeart/2005/8/layout/arrow2"/>
    <dgm:cxn modelId="{CD3E724A-BB53-40A7-ADB5-FAD57A433E4E}" type="presParOf" srcId="{D23B6887-0838-4A1F-BFFE-1A5D8F6200E7}" destId="{1D4392CD-DB8C-4781-AE96-C47D9655BDEA}" srcOrd="3" destOrd="0" presId="urn:microsoft.com/office/officeart/2005/8/layout/arrow2"/>
    <dgm:cxn modelId="{A7DC1328-7B38-4EB3-9064-74C3A1383C27}" type="presParOf" srcId="{D23B6887-0838-4A1F-BFFE-1A5D8F6200E7}" destId="{595AF6B8-B342-4632-A6FD-F9FE502C870C}" srcOrd="4" destOrd="0" presId="urn:microsoft.com/office/officeart/2005/8/layout/arrow2"/>
    <dgm:cxn modelId="{FAF383BE-638B-489C-8D52-2C683434F795}" type="presParOf" srcId="{D23B6887-0838-4A1F-BFFE-1A5D8F6200E7}" destId="{30908046-FE66-4081-BCC1-F795FFC71B70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A03B67-101E-4364-9184-53D453ACAD25}">
      <dsp:nvSpPr>
        <dsp:cNvPr id="0" name=""/>
        <dsp:cNvSpPr/>
      </dsp:nvSpPr>
      <dsp:spPr>
        <a:xfrm>
          <a:off x="0" y="160278"/>
          <a:ext cx="7803572" cy="487723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3E2B18-C420-414D-8829-5CC001B35603}">
      <dsp:nvSpPr>
        <dsp:cNvPr id="0" name=""/>
        <dsp:cNvSpPr/>
      </dsp:nvSpPr>
      <dsp:spPr>
        <a:xfrm>
          <a:off x="440394" y="4146306"/>
          <a:ext cx="202892" cy="2028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5DEC9B-A341-4C72-8F72-140B94344B7C}">
      <dsp:nvSpPr>
        <dsp:cNvPr id="0" name=""/>
        <dsp:cNvSpPr/>
      </dsp:nvSpPr>
      <dsp:spPr>
        <a:xfrm>
          <a:off x="255619" y="4459564"/>
          <a:ext cx="6007657" cy="471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509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latin typeface="+mn-lt"/>
            </a:rPr>
            <a:t>I Encontro CTEA – dez/2015 - </a:t>
          </a:r>
          <a:r>
            <a:rPr lang="pt-BR" sz="1400" b="1" kern="1200" dirty="0" smtClean="0">
              <a:solidFill>
                <a:schemeClr val="accent1">
                  <a:lumMod val="75000"/>
                </a:schemeClr>
              </a:solidFill>
            </a:rPr>
            <a:t>Tema:</a:t>
          </a:r>
          <a:r>
            <a:rPr lang="pt-BR" sz="1400" kern="1200" dirty="0" smtClean="0"/>
            <a:t> “Qual o papel das CTEA no fomento a projetos de educação ambiental de qualidade?”</a:t>
          </a:r>
          <a:endParaRPr lang="pt-BR" sz="1400" b="1" kern="1200" dirty="0">
            <a:latin typeface="+mn-lt"/>
          </a:endParaRPr>
        </a:p>
      </dsp:txBody>
      <dsp:txXfrm>
        <a:off x="255619" y="4459564"/>
        <a:ext cx="6007657" cy="471216"/>
      </dsp:txXfrm>
    </dsp:sp>
    <dsp:sp modelId="{B5BAEB12-26BA-4846-B851-6727A488BBD2}">
      <dsp:nvSpPr>
        <dsp:cNvPr id="0" name=""/>
        <dsp:cNvSpPr/>
      </dsp:nvSpPr>
      <dsp:spPr>
        <a:xfrm>
          <a:off x="2171731" y="2548905"/>
          <a:ext cx="366767" cy="3667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392CD-DB8C-4781-AE96-C47D9655BDEA}">
      <dsp:nvSpPr>
        <dsp:cNvPr id="0" name=""/>
        <dsp:cNvSpPr/>
      </dsp:nvSpPr>
      <dsp:spPr>
        <a:xfrm>
          <a:off x="1623893" y="2998264"/>
          <a:ext cx="6168255" cy="382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43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/>
            <a:t>III Encontro CTEA - dez/2016 - </a:t>
          </a:r>
          <a:r>
            <a:rPr lang="pt-BR" sz="1400" b="1" kern="1200" dirty="0" smtClean="0">
              <a:solidFill>
                <a:schemeClr val="accent1">
                  <a:lumMod val="75000"/>
                </a:schemeClr>
              </a:solidFill>
            </a:rPr>
            <a:t>Tema:</a:t>
          </a:r>
          <a:r>
            <a:rPr lang="pt-BR" sz="1400" b="1" kern="1200" dirty="0" smtClean="0"/>
            <a:t> </a:t>
          </a:r>
          <a:r>
            <a:rPr lang="pt-BR" sz="1400" kern="1200" dirty="0" smtClean="0"/>
            <a:t>avanços e desafios identificados pelas CTEA e </a:t>
          </a:r>
          <a:r>
            <a:rPr lang="pt-BR" sz="1400" b="0" kern="1200" dirty="0" smtClean="0"/>
            <a:t>discussão sobre minuta de </a:t>
          </a:r>
          <a:r>
            <a:rPr lang="pt-BR" sz="1400" b="1" kern="1200" dirty="0" smtClean="0"/>
            <a:t>Deliberação para diretrizes de EA na gestão de recursos hídricos.</a:t>
          </a:r>
          <a:endParaRPr lang="pt-BR" sz="1400" b="1" kern="1200" dirty="0"/>
        </a:p>
      </dsp:txBody>
      <dsp:txXfrm>
        <a:off x="1623893" y="2998264"/>
        <a:ext cx="6168255" cy="382805"/>
      </dsp:txXfrm>
    </dsp:sp>
    <dsp:sp modelId="{595AF6B8-B342-4632-A6FD-F9FE502C870C}">
      <dsp:nvSpPr>
        <dsp:cNvPr id="0" name=""/>
        <dsp:cNvSpPr/>
      </dsp:nvSpPr>
      <dsp:spPr>
        <a:xfrm>
          <a:off x="3932961" y="1557515"/>
          <a:ext cx="507232" cy="5072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908046-FE66-4081-BCC1-F795FFC71B70}">
      <dsp:nvSpPr>
        <dsp:cNvPr id="0" name=""/>
        <dsp:cNvSpPr/>
      </dsp:nvSpPr>
      <dsp:spPr>
        <a:xfrm>
          <a:off x="2681720" y="0"/>
          <a:ext cx="6378764" cy="664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8772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b="1" kern="1200" dirty="0"/>
        </a:p>
      </dsp:txBody>
      <dsp:txXfrm>
        <a:off x="2681720" y="0"/>
        <a:ext cx="6378764" cy="664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7229-BC12-452F-9B5A-679C5DFBF032}" type="datetimeFigureOut">
              <a:rPr lang="pt-BR" smtClean="0"/>
              <a:pPr/>
              <a:t>06/11/2018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32D-3C74-4908-A92D-25FF155C0663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61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7229-BC12-452F-9B5A-679C5DFBF032}" type="datetimeFigureOut">
              <a:rPr lang="pt-BR" smtClean="0"/>
              <a:pPr/>
              <a:t>06/11/2018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32D-3C74-4908-A92D-25FF155C066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112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7229-BC12-452F-9B5A-679C5DFBF032}" type="datetimeFigureOut">
              <a:rPr lang="pt-BR" smtClean="0"/>
              <a:pPr/>
              <a:t>06/11/2018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32D-3C74-4908-A92D-25FF155C066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579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7229-BC12-452F-9B5A-679C5DFBF032}" type="datetimeFigureOut">
              <a:rPr lang="pt-BR" smtClean="0"/>
              <a:pPr/>
              <a:t>06/11/2018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32D-3C74-4908-A92D-25FF155C066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14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7229-BC12-452F-9B5A-679C5DFBF032}" type="datetimeFigureOut">
              <a:rPr lang="pt-BR" smtClean="0"/>
              <a:pPr/>
              <a:t>06/11/2018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32D-3C74-4908-A92D-25FF155C0663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39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7229-BC12-452F-9B5A-679C5DFBF032}" type="datetimeFigureOut">
              <a:rPr lang="pt-BR" smtClean="0"/>
              <a:pPr/>
              <a:t>06/11/2018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32D-3C74-4908-A92D-25FF155C066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4926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7229-BC12-452F-9B5A-679C5DFBF032}" type="datetimeFigureOut">
              <a:rPr lang="pt-BR" smtClean="0"/>
              <a:pPr/>
              <a:t>06/11/2018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32D-3C74-4908-A92D-25FF155C066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810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7229-BC12-452F-9B5A-679C5DFBF032}" type="datetimeFigureOut">
              <a:rPr lang="pt-BR" smtClean="0"/>
              <a:pPr/>
              <a:t>06/11/2018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32D-3C74-4908-A92D-25FF155C066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28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7229-BC12-452F-9B5A-679C5DFBF032}" type="datetimeFigureOut">
              <a:rPr lang="pt-BR" smtClean="0"/>
              <a:pPr/>
              <a:t>06/11/2018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32D-3C74-4908-A92D-25FF155C066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70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F027229-BC12-452F-9B5A-679C5DFBF032}" type="datetimeFigureOut">
              <a:rPr lang="pt-BR" smtClean="0"/>
              <a:pPr/>
              <a:t>06/11/2018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83532D-3C74-4908-A92D-25FF155C066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35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27229-BC12-452F-9B5A-679C5DFBF032}" type="datetimeFigureOut">
              <a:rPr lang="pt-BR" smtClean="0"/>
              <a:pPr/>
              <a:t>06/11/2018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532D-3C74-4908-A92D-25FF155C066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2850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F027229-BC12-452F-9B5A-679C5DFBF032}" type="datetimeFigureOut">
              <a:rPr lang="pt-BR" smtClean="0"/>
              <a:pPr/>
              <a:t>06/11/2018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783532D-3C74-4908-A92D-25FF155C0663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126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01189" y="283545"/>
            <a:ext cx="10058400" cy="2449760"/>
          </a:xfrm>
        </p:spPr>
        <p:txBody>
          <a:bodyPr>
            <a:normAutofit/>
          </a:bodyPr>
          <a:lstStyle/>
          <a:p>
            <a:pPr algn="ctr"/>
            <a:r>
              <a:rPr lang="pt-BR" sz="7200" b="1" dirty="0">
                <a:latin typeface="+mn-lt"/>
              </a:rPr>
              <a:t>V</a:t>
            </a:r>
            <a:r>
              <a:rPr lang="pt-BR" sz="7200" b="1" dirty="0" smtClean="0">
                <a:latin typeface="+mn-lt"/>
              </a:rPr>
              <a:t> Encontro Estadual de </a:t>
            </a:r>
            <a:r>
              <a:rPr lang="pt-BR" sz="7200" b="1" dirty="0" err="1" smtClean="0">
                <a:latin typeface="+mn-lt"/>
              </a:rPr>
              <a:t>CTEAs</a:t>
            </a:r>
            <a:r>
              <a:rPr lang="pt-BR" sz="7200" b="1" dirty="0" smtClean="0">
                <a:latin typeface="+mn-lt"/>
              </a:rPr>
              <a:t> dos </a:t>
            </a:r>
            <a:r>
              <a:rPr lang="pt-BR" sz="7200" b="1" dirty="0" err="1" smtClean="0">
                <a:latin typeface="+mn-lt"/>
              </a:rPr>
              <a:t>CBHs</a:t>
            </a:r>
            <a:endParaRPr lang="pt-BR" sz="7200" b="1" dirty="0">
              <a:latin typeface="+mn-lt"/>
            </a:endParaRPr>
          </a:p>
        </p:txBody>
      </p:sp>
      <p:pic>
        <p:nvPicPr>
          <p:cNvPr id="4" name="Imagem 3" descr="DiÃ¡logo Interbacia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036" y="4636206"/>
            <a:ext cx="3619500" cy="9559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tângulo 4"/>
          <p:cNvSpPr/>
          <p:nvPr/>
        </p:nvSpPr>
        <p:spPr>
          <a:xfrm>
            <a:off x="5055067" y="5667601"/>
            <a:ext cx="11753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600" dirty="0" smtClean="0"/>
              <a:t>24/09/2018</a:t>
            </a:r>
          </a:p>
          <a:p>
            <a:pPr algn="ctr"/>
            <a:r>
              <a:rPr lang="pt-BR" sz="1600" dirty="0" smtClean="0"/>
              <a:t>Avaré</a:t>
            </a:r>
            <a:r>
              <a:rPr lang="pt-BR" sz="1600" dirty="0"/>
              <a:t>, SP</a:t>
            </a:r>
          </a:p>
        </p:txBody>
      </p:sp>
      <p:sp>
        <p:nvSpPr>
          <p:cNvPr id="7" name="Retângulo 6"/>
          <p:cNvSpPr/>
          <p:nvPr/>
        </p:nvSpPr>
        <p:spPr>
          <a:xfrm>
            <a:off x="1201189" y="2988119"/>
            <a:ext cx="665727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 smtClean="0"/>
              <a:t>Organização:</a:t>
            </a:r>
          </a:p>
          <a:p>
            <a:endParaRPr lang="pt-BR" sz="1600" b="1" dirty="0" smtClean="0"/>
          </a:p>
          <a:p>
            <a:r>
              <a:rPr lang="pt-BR" sz="1600" dirty="0" smtClean="0"/>
              <a:t>Câmara Técnica de Educação Ambiental, Capacitação, Mobilização Social e Informações em Recursos Hídricos - CTEA</a:t>
            </a:r>
          </a:p>
          <a:p>
            <a:r>
              <a:rPr lang="pt-BR" sz="1600" dirty="0" smtClean="0"/>
              <a:t>Conselho Estadual de Recursos Hídricos - CRH</a:t>
            </a:r>
            <a:endParaRPr lang="pt-BR" sz="1600" dirty="0"/>
          </a:p>
        </p:txBody>
      </p:sp>
      <p:pic>
        <p:nvPicPr>
          <p:cNvPr id="6" name="Picture 4" descr="Resultado de imagem para desenho de educaÃ§Ã£o ambiental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62964" y="5667601"/>
            <a:ext cx="2076450" cy="1105208"/>
          </a:xfrm>
          <a:prstGeom prst="rect">
            <a:avLst/>
          </a:prstGeom>
          <a:noFill/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52276" y="3030947"/>
            <a:ext cx="3813994" cy="2561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7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2777" y="216308"/>
            <a:ext cx="10058400" cy="885306"/>
          </a:xfrm>
        </p:spPr>
        <p:txBody>
          <a:bodyPr/>
          <a:lstStyle/>
          <a:p>
            <a:r>
              <a:rPr lang="pt-BR" b="1" dirty="0" smtClean="0">
                <a:latin typeface="+mn-lt"/>
              </a:rPr>
              <a:t>Histórico dos Encontros das CTEA</a:t>
            </a:r>
            <a:endParaRPr lang="pt-BR" b="1" dirty="0">
              <a:latin typeface="+mn-lt"/>
            </a:endParaRP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979540373"/>
              </p:ext>
            </p:extLst>
          </p:nvPr>
        </p:nvGraphicFramePr>
        <p:xfrm>
          <a:off x="1" y="1259379"/>
          <a:ext cx="7803572" cy="5037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lipse 6"/>
          <p:cNvSpPr/>
          <p:nvPr/>
        </p:nvSpPr>
        <p:spPr>
          <a:xfrm>
            <a:off x="1123724" y="4640440"/>
            <a:ext cx="267153" cy="278358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8" name="Grupo 7"/>
          <p:cNvGrpSpPr/>
          <p:nvPr/>
        </p:nvGrpSpPr>
        <p:grpSpPr>
          <a:xfrm>
            <a:off x="831274" y="5001364"/>
            <a:ext cx="6463144" cy="404320"/>
            <a:chOff x="573422" y="3565008"/>
            <a:chExt cx="2143215" cy="404320"/>
          </a:xfrm>
        </p:grpSpPr>
        <p:sp>
          <p:nvSpPr>
            <p:cNvPr id="9" name="Retângulo 8"/>
            <p:cNvSpPr/>
            <p:nvPr/>
          </p:nvSpPr>
          <p:spPr>
            <a:xfrm>
              <a:off x="573422" y="3565008"/>
              <a:ext cx="2143215" cy="40432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etângulo 9"/>
            <p:cNvSpPr/>
            <p:nvPr/>
          </p:nvSpPr>
          <p:spPr>
            <a:xfrm>
              <a:off x="573422" y="3565008"/>
              <a:ext cx="2143215" cy="4043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246" tIns="0" rIns="0" bIns="0" numCol="1" spcCol="1270" anchor="t" anchorCtr="0">
              <a:noAutofit/>
            </a:bodyPr>
            <a:lstStyle/>
            <a:p>
              <a:pPr lvl="0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400" b="1" kern="1200" dirty="0" smtClean="0"/>
                <a:t>II Encontro CTEA - março/2016 - </a:t>
              </a:r>
              <a:r>
                <a:rPr lang="pt-BR" sz="1400" b="1" kern="1200" dirty="0" smtClean="0">
                  <a:solidFill>
                    <a:schemeClr val="accent1">
                      <a:lumMod val="75000"/>
                    </a:schemeClr>
                  </a:solidFill>
                </a:rPr>
                <a:t>Tema:</a:t>
              </a:r>
              <a:r>
                <a:rPr lang="pt-BR" sz="1400" b="1" kern="1200" dirty="0" smtClean="0"/>
                <a:t> </a:t>
              </a:r>
              <a:r>
                <a:rPr lang="pt-BR" sz="1400" dirty="0"/>
                <a:t>Participação; Capacitação e Fortalecimento Institucional (CTEA</a:t>
              </a:r>
              <a:r>
                <a:rPr lang="pt-BR" sz="1400" dirty="0" smtClean="0"/>
                <a:t>).</a:t>
              </a:r>
              <a:endParaRPr lang="pt-BR" sz="1400" b="1" kern="1200" dirty="0"/>
            </a:p>
          </p:txBody>
        </p:sp>
      </p:grpSp>
      <p:sp>
        <p:nvSpPr>
          <p:cNvPr id="16" name="Retângulo 15"/>
          <p:cNvSpPr/>
          <p:nvPr/>
        </p:nvSpPr>
        <p:spPr>
          <a:xfrm>
            <a:off x="515389" y="2026579"/>
            <a:ext cx="41605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Utilização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de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metodologias participativas,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propiciando a integração e troca de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experiências!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3109824" y="3311994"/>
            <a:ext cx="49826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b="1" dirty="0"/>
              <a:t>IV Encontro CTEA - </a:t>
            </a:r>
            <a:r>
              <a:rPr lang="pt-BR" sz="1400" b="1" dirty="0" smtClean="0"/>
              <a:t>dez/2017 </a:t>
            </a:r>
            <a:r>
              <a:rPr lang="pt-BR" sz="1400" b="1" dirty="0"/>
              <a:t>- </a:t>
            </a:r>
            <a:r>
              <a:rPr lang="pt-BR" sz="1400" b="1" dirty="0">
                <a:solidFill>
                  <a:schemeClr val="accent1">
                    <a:lumMod val="75000"/>
                  </a:schemeClr>
                </a:solidFill>
              </a:rPr>
              <a:t>Tema:</a:t>
            </a:r>
            <a:r>
              <a:rPr lang="pt-BR" sz="1400" b="1" dirty="0"/>
              <a:t> </a:t>
            </a:r>
            <a:r>
              <a:rPr lang="pt-BR" sz="1400" dirty="0"/>
              <a:t>contribuições da EA nos instrumentos de </a:t>
            </a:r>
            <a:r>
              <a:rPr lang="pt-BR" sz="1400" dirty="0" smtClean="0"/>
              <a:t>GRH e </a:t>
            </a:r>
            <a:r>
              <a:rPr lang="pt-BR" sz="1400" b="1" dirty="0"/>
              <a:t>Deliberação para diretrizes de EA na gestão de recursos hídricos</a:t>
            </a:r>
            <a:r>
              <a:rPr lang="pt-BR" sz="1400" b="1" dirty="0" smtClean="0"/>
              <a:t>.</a:t>
            </a:r>
            <a:endParaRPr lang="pt-BR" sz="1400" dirty="0"/>
          </a:p>
        </p:txBody>
      </p:sp>
      <p:pic>
        <p:nvPicPr>
          <p:cNvPr id="18" name="Picture 4" descr="Resultado de imagem para desenho de educaÃ§Ã£o ambiental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0115550" y="5602137"/>
            <a:ext cx="2076450" cy="1105208"/>
          </a:xfrm>
          <a:prstGeom prst="rect">
            <a:avLst/>
          </a:prstGeom>
          <a:noFill/>
        </p:spPr>
      </p:pic>
      <p:sp>
        <p:nvSpPr>
          <p:cNvPr id="14" name="Retângulo 13"/>
          <p:cNvSpPr/>
          <p:nvPr/>
        </p:nvSpPr>
        <p:spPr>
          <a:xfrm>
            <a:off x="8263921" y="1906839"/>
            <a:ext cx="3600147" cy="2893100"/>
          </a:xfrm>
          <a:prstGeom prst="rect">
            <a:avLst/>
          </a:prstGeom>
          <a:ln w="19050">
            <a:solidFill>
              <a:schemeClr val="bg2">
                <a:lumMod val="75000"/>
              </a:schemeClr>
            </a:solidFill>
            <a:prstDash val="sysDot"/>
          </a:ln>
        </p:spPr>
        <p:txBody>
          <a:bodyPr wrap="square">
            <a:spAutoFit/>
          </a:bodyPr>
          <a:lstStyle/>
          <a:p>
            <a:pPr lvl="0" algn="just"/>
            <a:r>
              <a:rPr lang="pt-BR" sz="2000" b="1" dirty="0" smtClean="0"/>
              <a:t>V Encontro Estadual das CTEA:</a:t>
            </a:r>
          </a:p>
          <a:p>
            <a:pPr lvl="0" algn="ctr"/>
            <a:r>
              <a:rPr lang="pt-BR" sz="1500" dirty="0" smtClean="0"/>
              <a:t>compartilhamento </a:t>
            </a:r>
            <a:r>
              <a:rPr lang="pt-BR" sz="1500" dirty="0"/>
              <a:t>de experiências e a construção coletiva de subsídios </a:t>
            </a:r>
            <a:r>
              <a:rPr lang="pt-BR" sz="1500" dirty="0" smtClean="0"/>
              <a:t>para:</a:t>
            </a:r>
          </a:p>
          <a:p>
            <a:pPr lvl="0" algn="just"/>
            <a:endParaRPr lang="pt-BR" sz="500" dirty="0" smtClean="0"/>
          </a:p>
          <a:p>
            <a:r>
              <a:rPr lang="pt-BR" sz="1400" dirty="0" smtClean="0"/>
              <a:t>1)</a:t>
            </a:r>
            <a:r>
              <a:rPr lang="pt-BR" sz="1400" dirty="0"/>
              <a:t> </a:t>
            </a:r>
            <a:r>
              <a:rPr lang="pt-BR" sz="1400" dirty="0" smtClean="0"/>
              <a:t>Diretrizes </a:t>
            </a:r>
            <a:r>
              <a:rPr lang="pt-BR" sz="1400" dirty="0"/>
              <a:t>para o desenvolvimento de Programas e Projetos de </a:t>
            </a:r>
            <a:r>
              <a:rPr lang="pt-BR" sz="1400" dirty="0" smtClean="0"/>
              <a:t>EA, Capacitação, Mobilização </a:t>
            </a:r>
            <a:r>
              <a:rPr lang="pt-BR" sz="1400" dirty="0"/>
              <a:t>e Comunicação </a:t>
            </a:r>
            <a:r>
              <a:rPr lang="pt-BR" sz="1400" dirty="0" smtClean="0"/>
              <a:t>na GIRH – 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Minuta</a:t>
            </a:r>
            <a:r>
              <a:rPr lang="pt-BR" sz="1400" dirty="0"/>
              <a:t>;</a:t>
            </a:r>
            <a:endParaRPr lang="pt-BR" sz="1400" dirty="0" smtClean="0"/>
          </a:p>
          <a:p>
            <a:endParaRPr lang="pt-BR" sz="500" dirty="0"/>
          </a:p>
          <a:p>
            <a:r>
              <a:rPr lang="pt-BR" sz="1400" dirty="0" smtClean="0"/>
              <a:t>2)</a:t>
            </a:r>
            <a:r>
              <a:rPr lang="pt-BR" sz="1400" dirty="0"/>
              <a:t> 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Capacita </a:t>
            </a:r>
            <a:r>
              <a:rPr lang="pt-BR" sz="1400" b="1" dirty="0">
                <a:solidFill>
                  <a:schemeClr val="accent1">
                    <a:lumMod val="75000"/>
                  </a:schemeClr>
                </a:solidFill>
              </a:rPr>
              <a:t>SIGRH</a:t>
            </a:r>
            <a:r>
              <a:rPr lang="pt-BR" sz="1400" dirty="0" smtClean="0"/>
              <a:t>; </a:t>
            </a:r>
            <a:r>
              <a:rPr lang="pt-BR" sz="1400" b="1" dirty="0" smtClean="0">
                <a:solidFill>
                  <a:srgbClr val="FF6600"/>
                </a:solidFill>
              </a:rPr>
              <a:t>(não abordado)</a:t>
            </a:r>
          </a:p>
          <a:p>
            <a:endParaRPr lang="pt-BR" sz="500" dirty="0"/>
          </a:p>
          <a:p>
            <a:r>
              <a:rPr lang="pt-BR" sz="1400" dirty="0" smtClean="0"/>
              <a:t>3) </a:t>
            </a:r>
            <a:r>
              <a:rPr lang="pt-BR" sz="1400" b="1" dirty="0">
                <a:solidFill>
                  <a:schemeClr val="accent1">
                    <a:lumMod val="75000"/>
                  </a:schemeClr>
                </a:solidFill>
              </a:rPr>
              <a:t>Comunicação Social e Difusão de Informações</a:t>
            </a:r>
            <a:r>
              <a:rPr lang="pt-BR" sz="1400" dirty="0"/>
              <a:t> em temas afetos à Gestão de Recursos Hídricos;</a:t>
            </a:r>
            <a:r>
              <a:rPr lang="pt-BR" sz="1400" dirty="0">
                <a:solidFill>
                  <a:srgbClr val="FF6600"/>
                </a:solidFill>
              </a:rPr>
              <a:t> </a:t>
            </a:r>
            <a:r>
              <a:rPr lang="pt-BR" sz="1400" b="1" dirty="0">
                <a:solidFill>
                  <a:srgbClr val="FF6600"/>
                </a:solidFill>
              </a:rPr>
              <a:t>(não </a:t>
            </a:r>
            <a:r>
              <a:rPr lang="pt-BR" sz="1400" b="1" dirty="0" smtClean="0">
                <a:solidFill>
                  <a:srgbClr val="FF6600"/>
                </a:solidFill>
              </a:rPr>
              <a:t>abordado</a:t>
            </a:r>
            <a:r>
              <a:rPr lang="pt-BR" sz="1400" b="1" dirty="0">
                <a:solidFill>
                  <a:srgbClr val="FF6600"/>
                </a:solidFill>
              </a:rPr>
              <a:t>)</a:t>
            </a:r>
          </a:p>
          <a:p>
            <a:endParaRPr lang="pt-BR" sz="500" dirty="0" smtClean="0"/>
          </a:p>
          <a:p>
            <a:r>
              <a:rPr lang="pt-BR" sz="1400" dirty="0" smtClean="0"/>
              <a:t>4)</a:t>
            </a:r>
            <a:r>
              <a:rPr lang="pt-BR" sz="1400" dirty="0"/>
              <a:t> Encaminhamentos</a:t>
            </a:r>
            <a:r>
              <a:rPr lang="pt-BR" sz="1400" dirty="0" smtClean="0"/>
              <a:t>.</a:t>
            </a:r>
            <a:endParaRPr lang="pt-BR" sz="1400" dirty="0"/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827117" y="-157424"/>
            <a:ext cx="11185813" cy="5484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400" b="1" dirty="0" smtClean="0">
                <a:latin typeface="+mn-lt"/>
              </a:rPr>
              <a:t>V Encontro Estadual de CTEA </a:t>
            </a:r>
          </a:p>
        </p:txBody>
      </p:sp>
      <p:pic>
        <p:nvPicPr>
          <p:cNvPr id="15" name="Imagem 14" descr="DiÃ¡logo Interbacias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00"/>
          <a:stretch/>
        </p:blipFill>
        <p:spPr bwMode="auto">
          <a:xfrm>
            <a:off x="10035539" y="343067"/>
            <a:ext cx="1874521" cy="697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359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2777" y="216308"/>
            <a:ext cx="10058400" cy="885306"/>
          </a:xfrm>
        </p:spPr>
        <p:txBody>
          <a:bodyPr/>
          <a:lstStyle/>
          <a:p>
            <a:r>
              <a:rPr lang="pt-BR" b="1" dirty="0" smtClean="0">
                <a:latin typeface="+mn-lt"/>
              </a:rPr>
              <a:t>Histórico dos Encontros das CTEA</a:t>
            </a:r>
            <a:endParaRPr lang="pt-BR" b="1" dirty="0">
              <a:latin typeface="+mn-lt"/>
            </a:endParaRPr>
          </a:p>
        </p:txBody>
      </p:sp>
      <p:sp>
        <p:nvSpPr>
          <p:cNvPr id="13" name="Título 1"/>
          <p:cNvSpPr txBox="1">
            <a:spLocks/>
          </p:cNvSpPr>
          <p:nvPr/>
        </p:nvSpPr>
        <p:spPr>
          <a:xfrm>
            <a:off x="827117" y="-157424"/>
            <a:ext cx="11185813" cy="5484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400" b="1" dirty="0" smtClean="0">
                <a:latin typeface="+mn-lt"/>
              </a:rPr>
              <a:t>V Encontro Estadual de CTEA </a:t>
            </a:r>
          </a:p>
        </p:txBody>
      </p:sp>
      <p:pic>
        <p:nvPicPr>
          <p:cNvPr id="15" name="Imagem 14" descr="DiÃ¡logo Interbacias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00"/>
          <a:stretch/>
        </p:blipFill>
        <p:spPr bwMode="auto">
          <a:xfrm>
            <a:off x="10035539" y="343067"/>
            <a:ext cx="1874521" cy="69723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573661"/>
              </p:ext>
            </p:extLst>
          </p:nvPr>
        </p:nvGraphicFramePr>
        <p:xfrm>
          <a:off x="564707" y="2034823"/>
          <a:ext cx="11131106" cy="3873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121"/>
                <a:gridCol w="1584251"/>
                <a:gridCol w="2838893"/>
                <a:gridCol w="2115879"/>
                <a:gridCol w="1180214"/>
                <a:gridCol w="2020186"/>
                <a:gridCol w="967562"/>
              </a:tblGrid>
              <a:tr h="312077"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Nº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Tema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Descrição da</a:t>
                      </a:r>
                      <a:r>
                        <a:rPr lang="pt-BR" sz="1400" baseline="0" dirty="0" smtClean="0"/>
                        <a:t> Ação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Justificativa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Prazo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Produto Final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Prioridade</a:t>
                      </a:r>
                      <a:endParaRPr lang="pt-BR" sz="1400" dirty="0"/>
                    </a:p>
                  </a:txBody>
                  <a:tcPr/>
                </a:tc>
              </a:tr>
              <a:tr h="1185591">
                <a:tc>
                  <a:txBody>
                    <a:bodyPr/>
                    <a:lstStyle/>
                    <a:p>
                      <a:endParaRPr lang="pt-BR" sz="1200" b="1" baseline="0" dirty="0" smtClean="0"/>
                    </a:p>
                    <a:p>
                      <a:endParaRPr lang="pt-BR" sz="1200" b="1" baseline="0" dirty="0" smtClean="0"/>
                    </a:p>
                    <a:p>
                      <a:r>
                        <a:rPr lang="pt-BR" sz="1200" b="1" baseline="0" dirty="0" smtClean="0"/>
                        <a:t>  1</a:t>
                      </a:r>
                      <a:endParaRPr lang="pt-BR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200" dirty="0" smtClean="0"/>
                    </a:p>
                    <a:p>
                      <a:pPr algn="l"/>
                      <a:r>
                        <a:rPr lang="pt-BR" sz="1200" dirty="0" smtClean="0"/>
                        <a:t>Educação Ambiental na Gestão de Recursos Hídricos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500" dirty="0" smtClean="0"/>
                    </a:p>
                    <a:p>
                      <a:pPr algn="l"/>
                      <a:r>
                        <a:rPr lang="pt-BR" sz="1200" dirty="0" smtClean="0"/>
                        <a:t>Avaliar e Promover a troca de experiências </a:t>
                      </a:r>
                      <a:r>
                        <a:rPr lang="pt-BR" sz="1200" baseline="0" dirty="0" smtClean="0"/>
                        <a:t>com vistas à consolidação de documento para orientação de ações no âmbito do SIGRH, enfatizando programas de interesse regional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200" dirty="0" smtClean="0"/>
                    </a:p>
                    <a:p>
                      <a:pPr algn="l"/>
                      <a:endParaRPr lang="pt-BR" sz="500" dirty="0" smtClean="0"/>
                    </a:p>
                    <a:p>
                      <a:pPr algn="l"/>
                      <a:r>
                        <a:rPr lang="pt-BR" sz="1200" dirty="0" smtClean="0"/>
                        <a:t>Propiciar orientação comum para o</a:t>
                      </a:r>
                      <a:r>
                        <a:rPr lang="pt-BR" sz="1200" baseline="0" dirty="0" smtClean="0"/>
                        <a:t> SIGRH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800" dirty="0" smtClean="0"/>
                    </a:p>
                    <a:p>
                      <a:pPr algn="l"/>
                      <a:endParaRPr lang="pt-BR" sz="1200" dirty="0" smtClean="0"/>
                    </a:p>
                    <a:p>
                      <a:pPr algn="ctr"/>
                      <a:r>
                        <a:rPr lang="pt-BR" sz="1200" dirty="0" smtClean="0"/>
                        <a:t>Setembro/2018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500" dirty="0" smtClean="0"/>
                    </a:p>
                    <a:p>
                      <a:pPr algn="l"/>
                      <a:endParaRPr lang="pt-BR" sz="1200" dirty="0" smtClean="0"/>
                    </a:p>
                    <a:p>
                      <a:pPr algn="l"/>
                      <a:r>
                        <a:rPr lang="pt-BR" sz="1200" dirty="0" smtClean="0"/>
                        <a:t>Deliberação de aprovação de diretrizes de EA na Gestão de Recursos Hídricos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200" dirty="0" smtClean="0"/>
                    </a:p>
                    <a:p>
                      <a:pPr algn="l"/>
                      <a:endParaRPr lang="pt-BR" sz="1200" dirty="0" smtClean="0"/>
                    </a:p>
                    <a:p>
                      <a:pPr algn="ctr"/>
                      <a:r>
                        <a:rPr lang="pt-BR" sz="1200" dirty="0" smtClean="0"/>
                        <a:t>Alta</a:t>
                      </a:r>
                      <a:endParaRPr lang="pt-BR" sz="1200" dirty="0"/>
                    </a:p>
                  </a:txBody>
                  <a:tcPr/>
                </a:tc>
              </a:tr>
              <a:tr h="1048517">
                <a:tc>
                  <a:txBody>
                    <a:bodyPr/>
                    <a:lstStyle/>
                    <a:p>
                      <a:endParaRPr lang="pt-BR" sz="1200" b="1" baseline="0" dirty="0" smtClean="0"/>
                    </a:p>
                    <a:p>
                      <a:endParaRPr lang="pt-BR" sz="1200" b="1" baseline="0" dirty="0" smtClean="0"/>
                    </a:p>
                    <a:p>
                      <a:r>
                        <a:rPr lang="pt-BR" sz="1200" b="1" baseline="0" dirty="0" smtClean="0"/>
                        <a:t>  2</a:t>
                      </a:r>
                      <a:endParaRPr lang="pt-BR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500" dirty="0" smtClean="0"/>
                    </a:p>
                    <a:p>
                      <a:pPr algn="l"/>
                      <a:r>
                        <a:rPr lang="pt-BR" sz="1200" dirty="0" smtClean="0"/>
                        <a:t>Programa Permanente de Capacitação em Gestão de Recursos</a:t>
                      </a:r>
                      <a:r>
                        <a:rPr lang="pt-BR" sz="1200" baseline="0" dirty="0" smtClean="0"/>
                        <a:t> Hídricos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500" dirty="0" smtClean="0"/>
                    </a:p>
                    <a:p>
                      <a:pPr algn="l"/>
                      <a:r>
                        <a:rPr lang="pt-BR" sz="1200" dirty="0" smtClean="0"/>
                        <a:t>Acompanhar e apoiar a implementação do Programa no âmbito do SIGRH,</a:t>
                      </a:r>
                      <a:r>
                        <a:rPr lang="pt-BR" sz="1200" baseline="0" dirty="0" smtClean="0"/>
                        <a:t> em conjunto com o CORHI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Atender à variável 1.9 – Capacitação</a:t>
                      </a:r>
                      <a:r>
                        <a:rPr lang="pt-BR" sz="1200" baseline="0" dirty="0" smtClean="0"/>
                        <a:t> Setorial do PROGESTÂO, implementando programa contínuo de capacitação 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200" dirty="0" smtClean="0"/>
                    </a:p>
                    <a:p>
                      <a:pPr algn="l"/>
                      <a:endParaRPr lang="pt-BR" sz="1200" dirty="0" smtClean="0"/>
                    </a:p>
                    <a:p>
                      <a:pPr algn="ctr"/>
                      <a:r>
                        <a:rPr lang="pt-BR" sz="1200" dirty="0" smtClean="0"/>
                        <a:t>Contínuo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200" dirty="0" smtClean="0"/>
                        <a:t>Relatório Anual das atividades desenvolvidas e apresentadas ao CRH no início de</a:t>
                      </a:r>
                      <a:r>
                        <a:rPr lang="pt-BR" sz="1200" baseline="0" dirty="0" smtClean="0"/>
                        <a:t> cada ano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200" dirty="0" smtClean="0"/>
                    </a:p>
                    <a:p>
                      <a:pPr algn="l"/>
                      <a:endParaRPr lang="pt-BR" sz="1200" dirty="0" smtClean="0"/>
                    </a:p>
                    <a:p>
                      <a:pPr algn="ctr"/>
                      <a:r>
                        <a:rPr lang="pt-BR" sz="1200" dirty="0" smtClean="0"/>
                        <a:t>Alta</a:t>
                      </a:r>
                      <a:endParaRPr lang="pt-BR" sz="1200" dirty="0"/>
                    </a:p>
                  </a:txBody>
                  <a:tcPr/>
                </a:tc>
              </a:tr>
              <a:tr h="1327445">
                <a:tc>
                  <a:txBody>
                    <a:bodyPr/>
                    <a:lstStyle/>
                    <a:p>
                      <a:endParaRPr lang="pt-BR" sz="1200" b="1" baseline="0" dirty="0" smtClean="0"/>
                    </a:p>
                    <a:p>
                      <a:endParaRPr lang="pt-BR" sz="1200" b="1" baseline="0" dirty="0" smtClean="0"/>
                    </a:p>
                    <a:p>
                      <a:endParaRPr lang="pt-BR" sz="1200" b="1" baseline="0" dirty="0" smtClean="0"/>
                    </a:p>
                    <a:p>
                      <a:r>
                        <a:rPr lang="pt-BR" sz="1200" b="1" baseline="0" dirty="0" smtClean="0"/>
                        <a:t>  3</a:t>
                      </a:r>
                      <a:endParaRPr lang="pt-BR" sz="12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500" dirty="0" smtClean="0"/>
                    </a:p>
                    <a:p>
                      <a:pPr algn="l"/>
                      <a:r>
                        <a:rPr lang="pt-BR" sz="1200" dirty="0" smtClean="0"/>
                        <a:t>Comunicação Social e Difusão de Informações em temas afetos à Gestão de Recursos Hídricos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500" dirty="0" smtClean="0"/>
                    </a:p>
                    <a:p>
                      <a:pPr algn="l"/>
                      <a:r>
                        <a:rPr lang="pt-BR" sz="1200" dirty="0" smtClean="0"/>
                        <a:t>Levantar, em âmbito estadual e na área de atuação dos </a:t>
                      </a:r>
                      <a:r>
                        <a:rPr lang="pt-BR" sz="1200" dirty="0" err="1" smtClean="0"/>
                        <a:t>CBHs</a:t>
                      </a:r>
                      <a:r>
                        <a:rPr lang="pt-BR" sz="1200" dirty="0" smtClean="0"/>
                        <a:t>, as iniciativas existentes,</a:t>
                      </a:r>
                      <a:r>
                        <a:rPr lang="pt-BR" sz="1200" baseline="0" dirty="0" smtClean="0"/>
                        <a:t> enfatizando as boa práticas que podem ser multiplicadas ou assumidas nas diversas instâncias do SIGRH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500" dirty="0" smtClean="0"/>
                    </a:p>
                    <a:p>
                      <a:pPr algn="l"/>
                      <a:r>
                        <a:rPr lang="pt-BR" sz="1200" dirty="0" smtClean="0"/>
                        <a:t>Identificar</a:t>
                      </a:r>
                      <a:r>
                        <a:rPr lang="pt-BR" sz="1200" baseline="0" dirty="0" smtClean="0"/>
                        <a:t> e dar visibilidade às ações de sucesso, como incentivo ao aprimoramento da comunicação e difusão de informações no SIGR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200" dirty="0" smtClean="0"/>
                    </a:p>
                    <a:p>
                      <a:pPr algn="l"/>
                      <a:endParaRPr lang="pt-BR" sz="1200" dirty="0" smtClean="0"/>
                    </a:p>
                    <a:p>
                      <a:pPr algn="l"/>
                      <a:endParaRPr lang="pt-BR" sz="1200" dirty="0" smtClean="0"/>
                    </a:p>
                    <a:p>
                      <a:pPr algn="ctr"/>
                      <a:r>
                        <a:rPr lang="pt-BR" sz="1200" dirty="0" smtClean="0"/>
                        <a:t>Abril/2019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500" dirty="0" smtClean="0"/>
                    </a:p>
                    <a:p>
                      <a:pPr algn="l"/>
                      <a:r>
                        <a:rPr lang="pt-BR" sz="1200" dirty="0" smtClean="0"/>
                        <a:t>Relatório consolidado para divulgação no SIGRH e apresentação ao CRH, com recomendações de padrões mínimos a serem adotados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200" dirty="0" smtClean="0"/>
                    </a:p>
                    <a:p>
                      <a:pPr algn="l"/>
                      <a:endParaRPr lang="pt-BR" sz="1200" dirty="0" smtClean="0"/>
                    </a:p>
                    <a:p>
                      <a:pPr algn="l"/>
                      <a:endParaRPr lang="pt-BR" sz="1200" dirty="0" smtClean="0"/>
                    </a:p>
                    <a:p>
                      <a:pPr algn="ctr"/>
                      <a:r>
                        <a:rPr lang="pt-BR" sz="1200" dirty="0" smtClean="0"/>
                        <a:t>Média</a:t>
                      </a:r>
                      <a:endParaRPr lang="pt-B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Retângulo 18"/>
          <p:cNvSpPr/>
          <p:nvPr/>
        </p:nvSpPr>
        <p:spPr>
          <a:xfrm>
            <a:off x="925033" y="1091766"/>
            <a:ext cx="815517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500" dirty="0" smtClean="0"/>
              <a:t>Deliberação CRH Nº 212, de 12/06/2</a:t>
            </a:r>
            <a:r>
              <a:rPr lang="pt-BR" sz="1500" i="1" dirty="0" smtClean="0"/>
              <a:t>018 </a:t>
            </a:r>
            <a:r>
              <a:rPr lang="pt-BR" sz="1500" dirty="0" smtClean="0"/>
              <a:t>: </a:t>
            </a:r>
            <a:r>
              <a:rPr lang="pt-BR" sz="1400" i="1" dirty="0" smtClean="0"/>
              <a:t>“</a:t>
            </a:r>
            <a:r>
              <a:rPr lang="pt-BR" sz="1400" i="1" dirty="0"/>
              <a:t>Aprova os Planos de trabalho das Câmaras Técnicas do Conselho Estadual de Recursos Hídricos - CRH para 2018/2019</a:t>
            </a:r>
            <a:r>
              <a:rPr lang="pt-BR" sz="1400" i="1" dirty="0" smtClean="0"/>
              <a:t>”.</a:t>
            </a:r>
            <a:endParaRPr lang="pt-BR" sz="1500" i="1" dirty="0"/>
          </a:p>
        </p:txBody>
      </p:sp>
    </p:spTree>
    <p:extLst>
      <p:ext uri="{BB962C8B-B14F-4D97-AF65-F5344CB8AC3E}">
        <p14:creationId xmlns:p14="http://schemas.microsoft.com/office/powerpoint/2010/main" val="425910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827117" y="-157424"/>
            <a:ext cx="11185813" cy="5484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400" b="1" dirty="0" smtClean="0">
                <a:latin typeface="+mn-lt"/>
              </a:rPr>
              <a:t>V Encontro Estadual de CTEA </a:t>
            </a:r>
          </a:p>
        </p:txBody>
      </p:sp>
      <p:pic>
        <p:nvPicPr>
          <p:cNvPr id="12" name="Imagem 11" descr="DiÃ¡logo Interbacias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00"/>
          <a:stretch/>
        </p:blipFill>
        <p:spPr bwMode="auto">
          <a:xfrm>
            <a:off x="10035539" y="343067"/>
            <a:ext cx="1874521" cy="69723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tângulo 15"/>
          <p:cNvSpPr/>
          <p:nvPr/>
        </p:nvSpPr>
        <p:spPr>
          <a:xfrm>
            <a:off x="322842" y="227647"/>
            <a:ext cx="64228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800" b="1" dirty="0"/>
              <a:t>Minuta Deliberação CRH</a:t>
            </a:r>
          </a:p>
        </p:txBody>
      </p:sp>
      <p:pic>
        <p:nvPicPr>
          <p:cNvPr id="18" name="Imagem 17"/>
          <p:cNvPicPr>
            <a:picLocks noChangeAspect="1"/>
          </p:cNvPicPr>
          <p:nvPr/>
        </p:nvPicPr>
        <p:blipFill rotWithShape="1">
          <a:blip r:embed="rId3"/>
          <a:srcRect l="10301" r="11832"/>
          <a:stretch/>
        </p:blipFill>
        <p:spPr>
          <a:xfrm>
            <a:off x="3152999" y="3087321"/>
            <a:ext cx="1114473" cy="1431257"/>
          </a:xfrm>
          <a:prstGeom prst="rect">
            <a:avLst/>
          </a:prstGeom>
        </p:spPr>
      </p:pic>
      <p:sp>
        <p:nvSpPr>
          <p:cNvPr id="32" name="Retângulo 31"/>
          <p:cNvSpPr/>
          <p:nvPr/>
        </p:nvSpPr>
        <p:spPr>
          <a:xfrm>
            <a:off x="3994967" y="5386320"/>
            <a:ext cx="22925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/>
              <a:t>Necessidade de </a:t>
            </a:r>
            <a:r>
              <a:rPr lang="pt-BR" sz="1400" b="1" dirty="0">
                <a:solidFill>
                  <a:schemeClr val="accent1">
                    <a:lumMod val="75000"/>
                  </a:schemeClr>
                </a:solidFill>
              </a:rPr>
              <a:t>documento normativo/</a:t>
            </a:r>
            <a:r>
              <a:rPr lang="pt-BR" sz="1400" b="1" dirty="0" err="1">
                <a:solidFill>
                  <a:schemeClr val="accent1">
                    <a:lumMod val="75000"/>
                  </a:schemeClr>
                </a:solidFill>
              </a:rPr>
              <a:t>orientativo</a:t>
            </a:r>
            <a:r>
              <a:rPr lang="pt-BR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sz="1400" dirty="0"/>
              <a:t>sobre diretrizes de EA na </a:t>
            </a:r>
            <a:r>
              <a:rPr lang="pt-BR" sz="1400" dirty="0" smtClean="0"/>
              <a:t>GIRH</a:t>
            </a:r>
            <a:endParaRPr lang="pt-BR" sz="1400" dirty="0"/>
          </a:p>
        </p:txBody>
      </p:sp>
      <p:sp>
        <p:nvSpPr>
          <p:cNvPr id="33" name="Retângulo 32"/>
          <p:cNvSpPr/>
          <p:nvPr/>
        </p:nvSpPr>
        <p:spPr>
          <a:xfrm>
            <a:off x="3992916" y="1963857"/>
            <a:ext cx="31736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400" dirty="0"/>
              <a:t>Necessidade de entendimento comum </a:t>
            </a:r>
          </a:p>
          <a:p>
            <a:pPr algn="r"/>
            <a:r>
              <a:rPr lang="pt-BR" sz="1400" dirty="0"/>
              <a:t>sobre o que é </a:t>
            </a:r>
            <a:r>
              <a:rPr lang="pt-BR" sz="1400" b="1" dirty="0">
                <a:solidFill>
                  <a:schemeClr val="accent1">
                    <a:lumMod val="75000"/>
                  </a:schemeClr>
                </a:solidFill>
              </a:rPr>
              <a:t>EDUCAÇÃO AMBIENTAL </a:t>
            </a:r>
            <a:r>
              <a:rPr lang="pt-BR" sz="1400" dirty="0"/>
              <a:t>na</a:t>
            </a:r>
          </a:p>
          <a:p>
            <a:pPr algn="r"/>
            <a:r>
              <a:rPr lang="pt-BR" sz="1400" b="1" dirty="0">
                <a:solidFill>
                  <a:schemeClr val="accent1">
                    <a:lumMod val="75000"/>
                  </a:schemeClr>
                </a:solidFill>
              </a:rPr>
              <a:t> GESTÃO INTEGRADA DE RECURSOS 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HÍDRICOS</a:t>
            </a:r>
            <a:endParaRPr lang="pt-BR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284766" y="2997631"/>
            <a:ext cx="2136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>
                <a:solidFill>
                  <a:schemeClr val="accent1">
                    <a:lumMod val="75000"/>
                  </a:schemeClr>
                </a:solidFill>
              </a:rPr>
              <a:t>Encontros Estaduais das </a:t>
            </a:r>
            <a:r>
              <a:rPr lang="pt-BR" sz="1400" b="1" dirty="0" err="1" smtClean="0">
                <a:solidFill>
                  <a:schemeClr val="accent1">
                    <a:lumMod val="75000"/>
                  </a:schemeClr>
                </a:solidFill>
              </a:rPr>
              <a:t>CTEAs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sz="1400" dirty="0"/>
              <a:t>dos </a:t>
            </a:r>
            <a:r>
              <a:rPr lang="pt-BR" sz="1400" dirty="0" err="1" smtClean="0"/>
              <a:t>CBHs</a:t>
            </a:r>
            <a:endParaRPr lang="pt-BR" sz="1400" dirty="0"/>
          </a:p>
        </p:txBody>
      </p:sp>
      <p:sp>
        <p:nvSpPr>
          <p:cNvPr id="35" name="Retângulo 34"/>
          <p:cNvSpPr/>
          <p:nvPr/>
        </p:nvSpPr>
        <p:spPr>
          <a:xfrm>
            <a:off x="5307455" y="3528982"/>
            <a:ext cx="172013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400" dirty="0"/>
              <a:t>Amadurecimento e fortalecimento da </a:t>
            </a:r>
            <a:r>
              <a:rPr lang="pt-BR" sz="1400" b="1" dirty="0">
                <a:solidFill>
                  <a:schemeClr val="accent1">
                    <a:lumMod val="75000"/>
                  </a:schemeClr>
                </a:solidFill>
              </a:rPr>
              <a:t>EA</a:t>
            </a:r>
          </a:p>
          <a:p>
            <a:pPr algn="just"/>
            <a:r>
              <a:rPr lang="pt-BR" sz="1400" b="1" dirty="0">
                <a:solidFill>
                  <a:schemeClr val="accent1">
                    <a:lumMod val="75000"/>
                  </a:schemeClr>
                </a:solidFill>
              </a:rPr>
              <a:t>nos </a:t>
            </a:r>
            <a:r>
              <a:rPr lang="pt-BR" sz="1400" b="1" dirty="0" err="1" smtClean="0">
                <a:solidFill>
                  <a:schemeClr val="accent1">
                    <a:lumMod val="75000"/>
                  </a:schemeClr>
                </a:solidFill>
              </a:rPr>
              <a:t>CBHs</a:t>
            </a:r>
            <a:endParaRPr lang="pt-BR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165756" y="1831252"/>
            <a:ext cx="307513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600" b="1" dirty="0" smtClean="0">
                <a:solidFill>
                  <a:schemeClr val="accent1">
                    <a:lumMod val="75000"/>
                  </a:schemeClr>
                </a:solidFill>
              </a:rPr>
              <a:t>CONTEXTUALIZAÇÃO</a:t>
            </a:r>
            <a:endParaRPr lang="pt-BR" sz="2600" i="1" dirty="0"/>
          </a:p>
        </p:txBody>
      </p:sp>
      <p:sp>
        <p:nvSpPr>
          <p:cNvPr id="41" name="Retângulo 40"/>
          <p:cNvSpPr/>
          <p:nvPr/>
        </p:nvSpPr>
        <p:spPr>
          <a:xfrm>
            <a:off x="3135318" y="4564807"/>
            <a:ext cx="985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MINUTA</a:t>
            </a:r>
            <a:endParaRPr lang="pt-BR" i="1" dirty="0"/>
          </a:p>
        </p:txBody>
      </p:sp>
      <p:sp>
        <p:nvSpPr>
          <p:cNvPr id="42" name="Chave direita 41"/>
          <p:cNvSpPr/>
          <p:nvPr/>
        </p:nvSpPr>
        <p:spPr>
          <a:xfrm>
            <a:off x="7176655" y="1963857"/>
            <a:ext cx="275602" cy="41611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Retângulo 45"/>
          <p:cNvSpPr/>
          <p:nvPr/>
        </p:nvSpPr>
        <p:spPr>
          <a:xfrm>
            <a:off x="421959" y="971725"/>
            <a:ext cx="909611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500" i="1" dirty="0"/>
              <a:t>“Estabelece princípios e diretrizes para o desenvolvimento de programas  e projetos de EA, desenvolvimento de capacidades, mobilização social e comunicação de informações na GIRH”.</a:t>
            </a:r>
          </a:p>
        </p:txBody>
      </p:sp>
      <p:pic>
        <p:nvPicPr>
          <p:cNvPr id="47" name="Imagem 4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1094" y="5272876"/>
            <a:ext cx="905222" cy="792069"/>
          </a:xfrm>
          <a:prstGeom prst="rect">
            <a:avLst/>
          </a:prstGeom>
        </p:spPr>
      </p:pic>
      <p:sp>
        <p:nvSpPr>
          <p:cNvPr id="48" name="Retângulo 47"/>
          <p:cNvSpPr/>
          <p:nvPr/>
        </p:nvSpPr>
        <p:spPr>
          <a:xfrm>
            <a:off x="7570148" y="3163467"/>
            <a:ext cx="4205808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OBJETIVOS</a:t>
            </a:r>
          </a:p>
          <a:p>
            <a:pPr algn="ctr"/>
            <a:endParaRPr lang="pt-BR" sz="5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pt-BR" sz="1600" b="1" dirty="0"/>
              <a:t>Orientar os </a:t>
            </a:r>
            <a:r>
              <a:rPr lang="pt-BR" sz="1600" b="1" dirty="0" err="1" smtClean="0"/>
              <a:t>CBHs</a:t>
            </a:r>
            <a:r>
              <a:rPr lang="pt-BR" sz="1600" b="1" dirty="0" smtClean="0"/>
              <a:t> </a:t>
            </a:r>
            <a:r>
              <a:rPr lang="pt-BR" sz="1600" b="1" dirty="0"/>
              <a:t>e fortalecer as </a:t>
            </a:r>
            <a:r>
              <a:rPr lang="pt-BR" sz="1600" b="1" dirty="0" err="1" smtClean="0"/>
              <a:t>CTEAs</a:t>
            </a:r>
            <a:r>
              <a:rPr lang="pt-BR" sz="1600" b="1" dirty="0" smtClean="0"/>
              <a:t> </a:t>
            </a:r>
            <a:r>
              <a:rPr lang="pt-BR" sz="1600" b="1" dirty="0"/>
              <a:t>para elaborarem ou aprimorarem seus respectivos Programas Regionais de Educação </a:t>
            </a:r>
            <a:r>
              <a:rPr lang="pt-BR" sz="1600" b="1" dirty="0" smtClean="0"/>
              <a:t>Ambiental</a:t>
            </a:r>
            <a:endParaRPr lang="pt-BR" sz="1600" b="1" dirty="0"/>
          </a:p>
          <a:p>
            <a:pPr algn="ctr"/>
            <a:endParaRPr lang="pt-BR" sz="1600" dirty="0"/>
          </a:p>
        </p:txBody>
      </p:sp>
      <p:grpSp>
        <p:nvGrpSpPr>
          <p:cNvPr id="5" name="Grupo 4"/>
          <p:cNvGrpSpPr/>
          <p:nvPr/>
        </p:nvGrpSpPr>
        <p:grpSpPr>
          <a:xfrm>
            <a:off x="1956735" y="2133888"/>
            <a:ext cx="3398213" cy="3331721"/>
            <a:chOff x="1956735" y="2133888"/>
            <a:chExt cx="3398213" cy="3331721"/>
          </a:xfrm>
        </p:grpSpPr>
        <p:sp>
          <p:nvSpPr>
            <p:cNvPr id="28" name="Elipse 27"/>
            <p:cNvSpPr/>
            <p:nvPr/>
          </p:nvSpPr>
          <p:spPr>
            <a:xfrm>
              <a:off x="2131048" y="2480096"/>
              <a:ext cx="2977930" cy="298551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accent1"/>
                </a:solidFill>
              </a:endParaRPr>
            </a:p>
          </p:txBody>
        </p:sp>
        <p:sp>
          <p:nvSpPr>
            <p:cNvPr id="26" name="Elipse 25"/>
            <p:cNvSpPr/>
            <p:nvPr/>
          </p:nvSpPr>
          <p:spPr>
            <a:xfrm>
              <a:off x="4172009" y="4683232"/>
              <a:ext cx="715178" cy="69241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accent1"/>
                </a:solidFill>
              </a:endParaRPr>
            </a:p>
          </p:txBody>
        </p:sp>
        <p:sp>
          <p:nvSpPr>
            <p:cNvPr id="27" name="Elipse 26"/>
            <p:cNvSpPr/>
            <p:nvPr/>
          </p:nvSpPr>
          <p:spPr>
            <a:xfrm>
              <a:off x="4668353" y="3165348"/>
              <a:ext cx="686595" cy="69241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accent1"/>
                </a:solidFill>
              </a:endParaRPr>
            </a:p>
          </p:txBody>
        </p:sp>
        <p:sp>
          <p:nvSpPr>
            <p:cNvPr id="22" name="Elipse 21"/>
            <p:cNvSpPr/>
            <p:nvPr/>
          </p:nvSpPr>
          <p:spPr>
            <a:xfrm>
              <a:off x="3252354" y="2133888"/>
              <a:ext cx="730515" cy="692417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accent1"/>
                </a:solidFill>
              </a:endParaRPr>
            </a:p>
          </p:txBody>
        </p:sp>
        <p:sp>
          <p:nvSpPr>
            <p:cNvPr id="29" name="Elipse 28"/>
            <p:cNvSpPr/>
            <p:nvPr/>
          </p:nvSpPr>
          <p:spPr>
            <a:xfrm>
              <a:off x="2298300" y="4723869"/>
              <a:ext cx="691913" cy="692417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accent1"/>
                </a:solidFill>
              </a:endParaRPr>
            </a:p>
          </p:txBody>
        </p:sp>
        <p:sp>
          <p:nvSpPr>
            <p:cNvPr id="37" name="Retângulo 36"/>
            <p:cNvSpPr/>
            <p:nvPr/>
          </p:nvSpPr>
          <p:spPr>
            <a:xfrm>
              <a:off x="3431222" y="2190053"/>
              <a:ext cx="380232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3000" b="1" dirty="0" smtClean="0">
                  <a:solidFill>
                    <a:schemeClr val="accent1"/>
                  </a:solidFill>
                </a:rPr>
                <a:t>1</a:t>
              </a:r>
              <a:endParaRPr lang="pt-BR" sz="3000" dirty="0">
                <a:solidFill>
                  <a:schemeClr val="accent1"/>
                </a:solidFill>
              </a:endParaRPr>
            </a:p>
          </p:txBody>
        </p:sp>
        <p:sp>
          <p:nvSpPr>
            <p:cNvPr id="38" name="Retângulo 37"/>
            <p:cNvSpPr/>
            <p:nvPr/>
          </p:nvSpPr>
          <p:spPr>
            <a:xfrm>
              <a:off x="4821405" y="3234557"/>
              <a:ext cx="380232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3000" b="1" dirty="0">
                  <a:solidFill>
                    <a:schemeClr val="accent1"/>
                  </a:solidFill>
                </a:rPr>
                <a:t>2</a:t>
              </a:r>
              <a:endParaRPr lang="pt-BR" sz="3000" dirty="0">
                <a:solidFill>
                  <a:schemeClr val="accent1"/>
                </a:solidFill>
              </a:endParaRPr>
            </a:p>
          </p:txBody>
        </p:sp>
        <p:sp>
          <p:nvSpPr>
            <p:cNvPr id="39" name="Retângulo 38"/>
            <p:cNvSpPr/>
            <p:nvPr/>
          </p:nvSpPr>
          <p:spPr>
            <a:xfrm>
              <a:off x="4333364" y="4752441"/>
              <a:ext cx="380232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3000" b="1" dirty="0" smtClean="0">
                  <a:solidFill>
                    <a:schemeClr val="accent1"/>
                  </a:solidFill>
                </a:rPr>
                <a:t>3</a:t>
              </a:r>
              <a:endParaRPr lang="pt-BR" sz="3000" dirty="0">
                <a:solidFill>
                  <a:schemeClr val="accent1"/>
                </a:solidFill>
              </a:endParaRPr>
            </a:p>
          </p:txBody>
        </p:sp>
        <p:sp>
          <p:nvSpPr>
            <p:cNvPr id="40" name="Retângulo 39"/>
            <p:cNvSpPr/>
            <p:nvPr/>
          </p:nvSpPr>
          <p:spPr>
            <a:xfrm>
              <a:off x="2443405" y="4804635"/>
              <a:ext cx="380232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3000" b="1" dirty="0">
                  <a:solidFill>
                    <a:schemeClr val="accent1"/>
                  </a:solidFill>
                </a:rPr>
                <a:t>4</a:t>
              </a:r>
              <a:endParaRPr lang="pt-BR" sz="3000" dirty="0">
                <a:solidFill>
                  <a:schemeClr val="accent1"/>
                </a:solidFill>
              </a:endParaRPr>
            </a:p>
          </p:txBody>
        </p:sp>
        <p:sp>
          <p:nvSpPr>
            <p:cNvPr id="31" name="Elipse 30"/>
            <p:cNvSpPr/>
            <p:nvPr/>
          </p:nvSpPr>
          <p:spPr>
            <a:xfrm>
              <a:off x="1956735" y="3264705"/>
              <a:ext cx="709515" cy="692417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accent1"/>
                </a:solidFill>
              </a:endParaRPr>
            </a:p>
          </p:txBody>
        </p:sp>
        <p:sp>
          <p:nvSpPr>
            <p:cNvPr id="43" name="Retângulo 42"/>
            <p:cNvSpPr/>
            <p:nvPr/>
          </p:nvSpPr>
          <p:spPr>
            <a:xfrm>
              <a:off x="2116170" y="3344316"/>
              <a:ext cx="380232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pt-BR" sz="3000" b="1" dirty="0">
                  <a:solidFill>
                    <a:schemeClr val="accent1"/>
                  </a:solidFill>
                </a:rPr>
                <a:t>5</a:t>
              </a:r>
              <a:endParaRPr lang="pt-BR" sz="30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44" name="Retângulo 43"/>
          <p:cNvSpPr/>
          <p:nvPr/>
        </p:nvSpPr>
        <p:spPr>
          <a:xfrm>
            <a:off x="385723" y="5326281"/>
            <a:ext cx="21364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Documentos Norteadores</a:t>
            </a:r>
          </a:p>
          <a:p>
            <a:pPr algn="ctr"/>
            <a:r>
              <a:rPr lang="pt-BR" sz="1400" dirty="0" smtClean="0"/>
              <a:t>(em especial a Resolução </a:t>
            </a:r>
            <a:r>
              <a:rPr lang="pt-BR" sz="1400" dirty="0"/>
              <a:t>CNRH Nº </a:t>
            </a:r>
            <a:r>
              <a:rPr lang="pt-BR" sz="1400" dirty="0" smtClean="0"/>
              <a:t>98/2009)</a:t>
            </a:r>
            <a:endParaRPr lang="pt-BR" sz="1400" dirty="0"/>
          </a:p>
        </p:txBody>
      </p:sp>
      <p:sp>
        <p:nvSpPr>
          <p:cNvPr id="7" name="Retângulo 6"/>
          <p:cNvSpPr/>
          <p:nvPr/>
        </p:nvSpPr>
        <p:spPr>
          <a:xfrm>
            <a:off x="8214671" y="4770171"/>
            <a:ext cx="32589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 smtClean="0"/>
              <a:t>Programa contido no Plano de Bacia</a:t>
            </a:r>
            <a:endParaRPr lang="pt-BR" sz="1600" b="1" dirty="0"/>
          </a:p>
        </p:txBody>
      </p:sp>
      <p:sp>
        <p:nvSpPr>
          <p:cNvPr id="8" name="Seta para baixo 7"/>
          <p:cNvSpPr/>
          <p:nvPr/>
        </p:nvSpPr>
        <p:spPr>
          <a:xfrm>
            <a:off x="9670394" y="4405745"/>
            <a:ext cx="138624" cy="3181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40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827117" y="-157424"/>
            <a:ext cx="11185813" cy="5484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400" b="1" dirty="0" smtClean="0">
                <a:latin typeface="+mn-lt"/>
              </a:rPr>
              <a:t>V Encontro Estadual de CTEA </a:t>
            </a:r>
          </a:p>
        </p:txBody>
      </p:sp>
      <p:pic>
        <p:nvPicPr>
          <p:cNvPr id="12" name="Imagem 11" descr="DiÃ¡logo Interbacias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00"/>
          <a:stretch/>
        </p:blipFill>
        <p:spPr bwMode="auto">
          <a:xfrm>
            <a:off x="10035539" y="343067"/>
            <a:ext cx="1874521" cy="69723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tângulo 15"/>
          <p:cNvSpPr/>
          <p:nvPr/>
        </p:nvSpPr>
        <p:spPr>
          <a:xfrm>
            <a:off x="322842" y="227647"/>
            <a:ext cx="64228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800" b="1" dirty="0"/>
              <a:t>Minuta Deliberação CRH</a:t>
            </a:r>
          </a:p>
        </p:txBody>
      </p:sp>
      <p:sp>
        <p:nvSpPr>
          <p:cNvPr id="36" name="Retângulo 35"/>
          <p:cNvSpPr/>
          <p:nvPr/>
        </p:nvSpPr>
        <p:spPr>
          <a:xfrm>
            <a:off x="0" y="2393638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DESAFIOS APONTADOS</a:t>
            </a:r>
            <a:endParaRPr lang="pt-BR" sz="2800" i="1" dirty="0"/>
          </a:p>
        </p:txBody>
      </p:sp>
      <p:sp>
        <p:nvSpPr>
          <p:cNvPr id="46" name="Retângulo 45"/>
          <p:cNvSpPr/>
          <p:nvPr/>
        </p:nvSpPr>
        <p:spPr>
          <a:xfrm>
            <a:off x="421959" y="971725"/>
            <a:ext cx="909611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500" i="1" dirty="0"/>
              <a:t>“Estabelece princípios e diretrizes para o desenvolvimento de programas  e projetos de EA, desenvolvimento de capacidades, mobilização social e comunicação de informações na GIRH”.</a:t>
            </a:r>
          </a:p>
        </p:txBody>
      </p:sp>
      <p:sp>
        <p:nvSpPr>
          <p:cNvPr id="60" name="Retângulo 59"/>
          <p:cNvSpPr/>
          <p:nvPr/>
        </p:nvSpPr>
        <p:spPr>
          <a:xfrm>
            <a:off x="1314910" y="1770974"/>
            <a:ext cx="99445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PERGUNTAS PARA O GRUPO: </a:t>
            </a:r>
            <a:r>
              <a:rPr lang="pt-BR" sz="1400" dirty="0"/>
              <a:t>“Quais os desafios e as oportunidades para viabilizar Programas e Projetos </a:t>
            </a:r>
            <a:r>
              <a:rPr lang="pt-BR" sz="1400" dirty="0" smtClean="0"/>
              <a:t>de Educação </a:t>
            </a:r>
            <a:r>
              <a:rPr lang="pt-BR" sz="1400" dirty="0"/>
              <a:t>Ambiental</a:t>
            </a:r>
            <a:r>
              <a:rPr lang="pt-BR" sz="1400" dirty="0" smtClean="0"/>
              <a:t>, Capacitação</a:t>
            </a:r>
            <a:r>
              <a:rPr lang="pt-BR" sz="1400" dirty="0"/>
              <a:t>, Mobilização e Comunicação Social no âmbito do SIGRH</a:t>
            </a:r>
            <a:r>
              <a:rPr lang="pt-BR" sz="1400" dirty="0" smtClean="0"/>
              <a:t>? Qual </a:t>
            </a:r>
            <a:r>
              <a:rPr lang="pt-BR" sz="1400" dirty="0"/>
              <a:t>a importância de termos diretrizes estaduais?”</a:t>
            </a:r>
            <a:endParaRPr lang="pt-BR" sz="1400" i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3"/>
          <a:srcRect l="71947" t="34052" r="1811" b="36075"/>
          <a:stretch/>
        </p:blipFill>
        <p:spPr>
          <a:xfrm>
            <a:off x="2858677" y="2948757"/>
            <a:ext cx="1676008" cy="1597439"/>
          </a:xfrm>
          <a:prstGeom prst="rect">
            <a:avLst/>
          </a:prstGeom>
        </p:spPr>
      </p:pic>
      <p:pic>
        <p:nvPicPr>
          <p:cNvPr id="29" name="Imagem 28"/>
          <p:cNvPicPr>
            <a:picLocks noChangeAspect="1"/>
          </p:cNvPicPr>
          <p:nvPr/>
        </p:nvPicPr>
        <p:blipFill rotWithShape="1">
          <a:blip r:embed="rId3"/>
          <a:srcRect l="71947" t="34052" r="1811" b="36075"/>
          <a:stretch/>
        </p:blipFill>
        <p:spPr>
          <a:xfrm>
            <a:off x="4534685" y="2905641"/>
            <a:ext cx="1652154" cy="1640556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3014348" y="3487077"/>
            <a:ext cx="14276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 smtClean="0"/>
              <a:t>IMPLANTAÇÃO</a:t>
            </a:r>
            <a:r>
              <a:rPr lang="pt-BR" sz="1400" dirty="0" smtClean="0"/>
              <a:t> dos Programas Regionais de EA</a:t>
            </a:r>
            <a:endParaRPr lang="pt-BR" sz="1400" dirty="0"/>
          </a:p>
        </p:txBody>
      </p:sp>
      <p:sp>
        <p:nvSpPr>
          <p:cNvPr id="32" name="Retângulo 31"/>
          <p:cNvSpPr/>
          <p:nvPr/>
        </p:nvSpPr>
        <p:spPr>
          <a:xfrm>
            <a:off x="4658525" y="3423147"/>
            <a:ext cx="14276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 smtClean="0"/>
              <a:t>DIÁLOGO </a:t>
            </a:r>
            <a:r>
              <a:rPr lang="pt-BR" sz="1400" dirty="0" smtClean="0"/>
              <a:t>com todos os integrantes da Bacia</a:t>
            </a:r>
            <a:endParaRPr lang="pt-BR" sz="1400" dirty="0"/>
          </a:p>
        </p:txBody>
      </p:sp>
      <p:pic>
        <p:nvPicPr>
          <p:cNvPr id="33" name="Imagem 32"/>
          <p:cNvPicPr>
            <a:picLocks noChangeAspect="1"/>
          </p:cNvPicPr>
          <p:nvPr/>
        </p:nvPicPr>
        <p:blipFill rotWithShape="1">
          <a:blip r:embed="rId3"/>
          <a:srcRect l="71947" t="34052" r="1811" b="36075"/>
          <a:stretch/>
        </p:blipFill>
        <p:spPr>
          <a:xfrm>
            <a:off x="6210693" y="2906417"/>
            <a:ext cx="1652154" cy="1640556"/>
          </a:xfrm>
          <a:prstGeom prst="rect">
            <a:avLst/>
          </a:prstGeom>
        </p:spPr>
      </p:pic>
      <p:sp>
        <p:nvSpPr>
          <p:cNvPr id="35" name="Retângulo 34"/>
          <p:cNvSpPr/>
          <p:nvPr/>
        </p:nvSpPr>
        <p:spPr>
          <a:xfrm>
            <a:off x="6324142" y="3434314"/>
            <a:ext cx="14276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 smtClean="0"/>
              <a:t>Encontrar </a:t>
            </a:r>
            <a:r>
              <a:rPr lang="pt-BR" sz="1400" b="1" dirty="0" smtClean="0"/>
              <a:t>TOMADOR</a:t>
            </a:r>
            <a:r>
              <a:rPr lang="pt-BR" sz="1400" dirty="0" smtClean="0"/>
              <a:t> para os projetos de EA</a:t>
            </a:r>
            <a:endParaRPr lang="pt-BR" sz="1400" dirty="0"/>
          </a:p>
        </p:txBody>
      </p:sp>
      <p:pic>
        <p:nvPicPr>
          <p:cNvPr id="37" name="Imagem 36"/>
          <p:cNvPicPr>
            <a:picLocks noChangeAspect="1"/>
          </p:cNvPicPr>
          <p:nvPr/>
        </p:nvPicPr>
        <p:blipFill rotWithShape="1">
          <a:blip r:embed="rId3"/>
          <a:srcRect l="71947" t="34052" r="1811" b="36075"/>
          <a:stretch/>
        </p:blipFill>
        <p:spPr>
          <a:xfrm>
            <a:off x="3695145" y="4549592"/>
            <a:ext cx="1676008" cy="1637160"/>
          </a:xfrm>
          <a:prstGeom prst="rect">
            <a:avLst/>
          </a:prstGeom>
        </p:spPr>
      </p:pic>
      <p:pic>
        <p:nvPicPr>
          <p:cNvPr id="38" name="Imagem 37"/>
          <p:cNvPicPr>
            <a:picLocks noChangeAspect="1"/>
          </p:cNvPicPr>
          <p:nvPr/>
        </p:nvPicPr>
        <p:blipFill rotWithShape="1">
          <a:blip r:embed="rId3"/>
          <a:srcRect l="71947" t="34052" r="1811" b="36075"/>
          <a:stretch/>
        </p:blipFill>
        <p:spPr>
          <a:xfrm>
            <a:off x="5360762" y="4546196"/>
            <a:ext cx="1652154" cy="1640556"/>
          </a:xfrm>
          <a:prstGeom prst="rect">
            <a:avLst/>
          </a:prstGeom>
        </p:spPr>
      </p:pic>
      <p:sp>
        <p:nvSpPr>
          <p:cNvPr id="39" name="Retângulo 38"/>
          <p:cNvSpPr/>
          <p:nvPr/>
        </p:nvSpPr>
        <p:spPr>
          <a:xfrm>
            <a:off x="3840425" y="5127632"/>
            <a:ext cx="14276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 smtClean="0"/>
              <a:t>Trabalhar a </a:t>
            </a:r>
            <a:r>
              <a:rPr lang="pt-BR" sz="1400" b="1" dirty="0" smtClean="0"/>
              <a:t>REALIDADE LOCAL</a:t>
            </a:r>
            <a:endParaRPr lang="pt-BR" sz="1400" dirty="0"/>
          </a:p>
        </p:txBody>
      </p:sp>
      <p:sp>
        <p:nvSpPr>
          <p:cNvPr id="40" name="Retângulo 39"/>
          <p:cNvSpPr/>
          <p:nvPr/>
        </p:nvSpPr>
        <p:spPr>
          <a:xfrm>
            <a:off x="5453429" y="5105266"/>
            <a:ext cx="14276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 smtClean="0"/>
              <a:t>COMUNICAÇÃO </a:t>
            </a:r>
            <a:r>
              <a:rPr lang="pt-BR" sz="1400" dirty="0" smtClean="0"/>
              <a:t>entre </a:t>
            </a:r>
            <a:r>
              <a:rPr lang="pt-BR" sz="1400" dirty="0" err="1" smtClean="0"/>
              <a:t>CTEAs</a:t>
            </a:r>
            <a:r>
              <a:rPr lang="pt-BR" sz="1400" dirty="0" smtClean="0"/>
              <a:t> e CTEA do CRH</a:t>
            </a:r>
            <a:endParaRPr lang="pt-BR" sz="1400" dirty="0"/>
          </a:p>
        </p:txBody>
      </p:sp>
      <p:pic>
        <p:nvPicPr>
          <p:cNvPr id="41" name="Imagem 40"/>
          <p:cNvPicPr>
            <a:picLocks noChangeAspect="1"/>
          </p:cNvPicPr>
          <p:nvPr/>
        </p:nvPicPr>
        <p:blipFill rotWithShape="1">
          <a:blip r:embed="rId3"/>
          <a:srcRect l="71947" t="34052" r="1811" b="36075"/>
          <a:stretch/>
        </p:blipFill>
        <p:spPr>
          <a:xfrm>
            <a:off x="7005597" y="4546972"/>
            <a:ext cx="1652154" cy="1640556"/>
          </a:xfrm>
          <a:prstGeom prst="rect">
            <a:avLst/>
          </a:prstGeom>
        </p:spPr>
      </p:pic>
      <p:sp>
        <p:nvSpPr>
          <p:cNvPr id="42" name="Retângulo 41"/>
          <p:cNvSpPr/>
          <p:nvPr/>
        </p:nvSpPr>
        <p:spPr>
          <a:xfrm>
            <a:off x="7098264" y="5106042"/>
            <a:ext cx="14276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 smtClean="0"/>
              <a:t>APROXIMAÇÃO </a:t>
            </a:r>
            <a:r>
              <a:rPr lang="pt-BR" sz="1400" dirty="0" smtClean="0"/>
              <a:t>entre </a:t>
            </a:r>
            <a:r>
              <a:rPr lang="pt-BR" sz="1400" b="1" dirty="0" err="1" smtClean="0"/>
              <a:t>CTEAs</a:t>
            </a:r>
            <a:r>
              <a:rPr lang="pt-BR" sz="1400" dirty="0" smtClean="0"/>
              <a:t> e </a:t>
            </a:r>
            <a:r>
              <a:rPr lang="pt-BR" sz="1400" b="1" dirty="0" smtClean="0"/>
              <a:t>Diretorias de Ensino</a:t>
            </a:r>
            <a:endParaRPr lang="pt-BR" sz="1400" b="1" dirty="0"/>
          </a:p>
        </p:txBody>
      </p:sp>
      <p:pic>
        <p:nvPicPr>
          <p:cNvPr id="43" name="Imagem 42"/>
          <p:cNvPicPr>
            <a:picLocks noChangeAspect="1"/>
          </p:cNvPicPr>
          <p:nvPr/>
        </p:nvPicPr>
        <p:blipFill rotWithShape="1">
          <a:blip r:embed="rId3"/>
          <a:srcRect l="71947" t="34052" r="1811" b="36075"/>
          <a:stretch/>
        </p:blipFill>
        <p:spPr>
          <a:xfrm>
            <a:off x="7865919" y="2905640"/>
            <a:ext cx="1652154" cy="1640556"/>
          </a:xfrm>
          <a:prstGeom prst="rect">
            <a:avLst/>
          </a:prstGeom>
        </p:spPr>
      </p:pic>
      <p:sp>
        <p:nvSpPr>
          <p:cNvPr id="44" name="Retângulo 43"/>
          <p:cNvSpPr/>
          <p:nvPr/>
        </p:nvSpPr>
        <p:spPr>
          <a:xfrm>
            <a:off x="7979368" y="3433537"/>
            <a:ext cx="14276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 smtClean="0"/>
              <a:t>Complexidade das exigências </a:t>
            </a:r>
            <a:r>
              <a:rPr lang="pt-BR" sz="1400" b="1" dirty="0" smtClean="0"/>
              <a:t>FEHIDRO</a:t>
            </a:r>
            <a:endParaRPr lang="pt-BR" sz="1400" b="1" dirty="0"/>
          </a:p>
        </p:txBody>
      </p:sp>
      <p:sp>
        <p:nvSpPr>
          <p:cNvPr id="8" name="Retângulo 7"/>
          <p:cNvSpPr/>
          <p:nvPr/>
        </p:nvSpPr>
        <p:spPr>
          <a:xfrm>
            <a:off x="6647607" y="2747581"/>
            <a:ext cx="27698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solidFill>
                  <a:schemeClr val="accent5">
                    <a:lumMod val="50000"/>
                  </a:schemeClr>
                </a:solidFill>
              </a:rPr>
              <a:t>d</a:t>
            </a:r>
            <a:r>
              <a:rPr lang="pt-BR" sz="1600" dirty="0" smtClean="0">
                <a:solidFill>
                  <a:schemeClr val="accent5">
                    <a:lumMod val="50000"/>
                  </a:schemeClr>
                </a:solidFill>
              </a:rPr>
              <a:t>urante o V Encontro de </a:t>
            </a:r>
            <a:r>
              <a:rPr lang="pt-BR" sz="1600" dirty="0" err="1" smtClean="0">
                <a:solidFill>
                  <a:schemeClr val="accent5">
                    <a:lumMod val="50000"/>
                  </a:schemeClr>
                </a:solidFill>
              </a:rPr>
              <a:t>CTEAs</a:t>
            </a:r>
            <a:endParaRPr lang="pt-BR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95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Imagem 61"/>
          <p:cNvPicPr>
            <a:picLocks noChangeAspect="1"/>
          </p:cNvPicPr>
          <p:nvPr/>
        </p:nvPicPr>
        <p:blipFill rotWithShape="1">
          <a:blip r:embed="rId2"/>
          <a:srcRect l="70114" r="1504" b="71392"/>
          <a:stretch/>
        </p:blipFill>
        <p:spPr>
          <a:xfrm>
            <a:off x="4413866" y="4692598"/>
            <a:ext cx="1694269" cy="1567141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827117" y="-157424"/>
            <a:ext cx="11185813" cy="5484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400" b="1" dirty="0" smtClean="0">
                <a:latin typeface="+mn-lt"/>
              </a:rPr>
              <a:t>V Encontro Estadual de CTEA </a:t>
            </a:r>
          </a:p>
        </p:txBody>
      </p:sp>
      <p:pic>
        <p:nvPicPr>
          <p:cNvPr id="12" name="Imagem 11" descr="DiÃ¡logo Interbacias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00"/>
          <a:stretch/>
        </p:blipFill>
        <p:spPr bwMode="auto">
          <a:xfrm>
            <a:off x="10035539" y="343067"/>
            <a:ext cx="1874521" cy="69723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tângulo 15"/>
          <p:cNvSpPr/>
          <p:nvPr/>
        </p:nvSpPr>
        <p:spPr>
          <a:xfrm>
            <a:off x="322842" y="227647"/>
            <a:ext cx="64228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800" b="1" dirty="0"/>
              <a:t>Minuta Deliberação CRH</a:t>
            </a:r>
          </a:p>
        </p:txBody>
      </p:sp>
      <p:sp>
        <p:nvSpPr>
          <p:cNvPr id="46" name="Retângulo 45"/>
          <p:cNvSpPr/>
          <p:nvPr/>
        </p:nvSpPr>
        <p:spPr>
          <a:xfrm>
            <a:off x="421959" y="971725"/>
            <a:ext cx="909611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500" i="1" dirty="0"/>
              <a:t>“Estabelece princípios e diretrizes para o desenvolvimento de programas  e projetos de EA, desenvolvimento de capacidades, mobilização social e comunicação de informações na GIRH”.</a:t>
            </a:r>
          </a:p>
        </p:txBody>
      </p:sp>
      <p:sp>
        <p:nvSpPr>
          <p:cNvPr id="60" name="Retângulo 59"/>
          <p:cNvSpPr/>
          <p:nvPr/>
        </p:nvSpPr>
        <p:spPr>
          <a:xfrm>
            <a:off x="1314910" y="1770974"/>
            <a:ext cx="99445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PERGUNTAS PARA O GRUPO: </a:t>
            </a:r>
            <a:r>
              <a:rPr lang="pt-BR" sz="1400" dirty="0"/>
              <a:t>“Quais os desafios e as oportunidades para viabilizar Programas e Projetos </a:t>
            </a:r>
            <a:r>
              <a:rPr lang="pt-BR" sz="1400" dirty="0" smtClean="0"/>
              <a:t>de Educação </a:t>
            </a:r>
            <a:r>
              <a:rPr lang="pt-BR" sz="1400" dirty="0"/>
              <a:t>Ambiental</a:t>
            </a:r>
            <a:r>
              <a:rPr lang="pt-BR" sz="1400" dirty="0" smtClean="0"/>
              <a:t>, Capacitação</a:t>
            </a:r>
            <a:r>
              <a:rPr lang="pt-BR" sz="1400" dirty="0"/>
              <a:t>, Mobilização e Comunicação Social no âmbito do SIGRH</a:t>
            </a:r>
            <a:r>
              <a:rPr lang="pt-BR" sz="1400" dirty="0" smtClean="0"/>
              <a:t>? Qual </a:t>
            </a:r>
            <a:r>
              <a:rPr lang="pt-BR" sz="1400" dirty="0"/>
              <a:t>a importância de termos diretrizes estaduais?”</a:t>
            </a:r>
            <a:endParaRPr lang="pt-BR" sz="1400" i="1" dirty="0"/>
          </a:p>
        </p:txBody>
      </p:sp>
      <p:sp>
        <p:nvSpPr>
          <p:cNvPr id="24" name="Retângulo 23"/>
          <p:cNvSpPr/>
          <p:nvPr/>
        </p:nvSpPr>
        <p:spPr>
          <a:xfrm>
            <a:off x="4683118" y="2326963"/>
            <a:ext cx="2806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OPORTUNIDADES</a:t>
            </a:r>
            <a:endParaRPr lang="pt-BR" sz="2800" i="1" dirty="0"/>
          </a:p>
        </p:txBody>
      </p:sp>
      <p:pic>
        <p:nvPicPr>
          <p:cNvPr id="52" name="Imagem 51"/>
          <p:cNvPicPr>
            <a:picLocks noChangeAspect="1"/>
          </p:cNvPicPr>
          <p:nvPr/>
        </p:nvPicPr>
        <p:blipFill rotWithShape="1">
          <a:blip r:embed="rId2"/>
          <a:srcRect l="70114" r="1504" b="71392"/>
          <a:stretch/>
        </p:blipFill>
        <p:spPr>
          <a:xfrm>
            <a:off x="3698248" y="3081951"/>
            <a:ext cx="1694269" cy="1513283"/>
          </a:xfrm>
          <a:prstGeom prst="rect">
            <a:avLst/>
          </a:prstGeom>
        </p:spPr>
      </p:pic>
      <p:sp>
        <p:nvSpPr>
          <p:cNvPr id="26" name="Retângulo 25"/>
          <p:cNvSpPr/>
          <p:nvPr/>
        </p:nvSpPr>
        <p:spPr>
          <a:xfrm>
            <a:off x="3831547" y="3549511"/>
            <a:ext cx="14276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 smtClean="0"/>
              <a:t>Instituição da </a:t>
            </a:r>
            <a:r>
              <a:rPr lang="pt-BR" sz="2800" b="1" dirty="0" smtClean="0"/>
              <a:t>CIEA</a:t>
            </a:r>
            <a:endParaRPr lang="pt-BR" sz="2800" dirty="0"/>
          </a:p>
        </p:txBody>
      </p:sp>
      <p:pic>
        <p:nvPicPr>
          <p:cNvPr id="53" name="Imagem 52"/>
          <p:cNvPicPr>
            <a:picLocks noChangeAspect="1"/>
          </p:cNvPicPr>
          <p:nvPr/>
        </p:nvPicPr>
        <p:blipFill rotWithShape="1">
          <a:blip r:embed="rId2"/>
          <a:srcRect l="70114" r="1504" b="71392"/>
          <a:stretch/>
        </p:blipFill>
        <p:spPr>
          <a:xfrm>
            <a:off x="5259217" y="3065413"/>
            <a:ext cx="1694269" cy="1529821"/>
          </a:xfrm>
          <a:prstGeom prst="rect">
            <a:avLst/>
          </a:prstGeom>
        </p:spPr>
      </p:pic>
      <p:sp>
        <p:nvSpPr>
          <p:cNvPr id="54" name="Retângulo 53"/>
          <p:cNvSpPr/>
          <p:nvPr/>
        </p:nvSpPr>
        <p:spPr>
          <a:xfrm>
            <a:off x="5392516" y="3429063"/>
            <a:ext cx="14276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 smtClean="0"/>
              <a:t>Publicidade dos </a:t>
            </a:r>
            <a:r>
              <a:rPr lang="pt-BR" sz="1400" b="1" dirty="0" smtClean="0"/>
              <a:t>critérios de pontuação</a:t>
            </a:r>
            <a:r>
              <a:rPr lang="pt-BR" sz="1400" dirty="0" smtClean="0"/>
              <a:t> dos Projetos de EA</a:t>
            </a:r>
            <a:endParaRPr lang="pt-BR" sz="3200" dirty="0"/>
          </a:p>
        </p:txBody>
      </p:sp>
      <p:pic>
        <p:nvPicPr>
          <p:cNvPr id="55" name="Imagem 54"/>
          <p:cNvPicPr>
            <a:picLocks noChangeAspect="1"/>
          </p:cNvPicPr>
          <p:nvPr/>
        </p:nvPicPr>
        <p:blipFill rotWithShape="1">
          <a:blip r:embed="rId2"/>
          <a:srcRect l="70114" r="1504" b="71392"/>
          <a:stretch/>
        </p:blipFill>
        <p:spPr>
          <a:xfrm>
            <a:off x="6820186" y="3048875"/>
            <a:ext cx="1694269" cy="1567141"/>
          </a:xfrm>
          <a:prstGeom prst="rect">
            <a:avLst/>
          </a:prstGeom>
        </p:spPr>
      </p:pic>
      <p:sp>
        <p:nvSpPr>
          <p:cNvPr id="56" name="Retângulo 55"/>
          <p:cNvSpPr/>
          <p:nvPr/>
        </p:nvSpPr>
        <p:spPr>
          <a:xfrm>
            <a:off x="6953485" y="3402134"/>
            <a:ext cx="14276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 smtClean="0"/>
              <a:t>Instrumentos já existentes </a:t>
            </a:r>
            <a:r>
              <a:rPr lang="pt-BR" sz="1400" dirty="0" smtClean="0"/>
              <a:t>(Plano de Bacia Hidrográfica)</a:t>
            </a:r>
            <a:endParaRPr lang="pt-BR" sz="3200" dirty="0"/>
          </a:p>
        </p:txBody>
      </p:sp>
      <p:sp>
        <p:nvSpPr>
          <p:cNvPr id="58" name="Retângulo 57"/>
          <p:cNvSpPr/>
          <p:nvPr/>
        </p:nvSpPr>
        <p:spPr>
          <a:xfrm>
            <a:off x="4545382" y="5185963"/>
            <a:ext cx="14276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b="1" dirty="0" smtClean="0"/>
              <a:t>Rede do SABER </a:t>
            </a:r>
            <a:r>
              <a:rPr lang="pt-BR" sz="1400" dirty="0" smtClean="0"/>
              <a:t>(Secretaria da Educação)</a:t>
            </a:r>
            <a:endParaRPr lang="pt-BR" sz="3200" dirty="0"/>
          </a:p>
        </p:txBody>
      </p:sp>
      <p:pic>
        <p:nvPicPr>
          <p:cNvPr id="59" name="Imagem 58"/>
          <p:cNvPicPr>
            <a:picLocks noChangeAspect="1"/>
          </p:cNvPicPr>
          <p:nvPr/>
        </p:nvPicPr>
        <p:blipFill rotWithShape="1">
          <a:blip r:embed="rId2"/>
          <a:srcRect l="70114" r="1504" b="71392"/>
          <a:stretch/>
        </p:blipFill>
        <p:spPr>
          <a:xfrm>
            <a:off x="5973053" y="4676839"/>
            <a:ext cx="1694269" cy="1582900"/>
          </a:xfrm>
          <a:prstGeom prst="rect">
            <a:avLst/>
          </a:prstGeom>
        </p:spPr>
      </p:pic>
      <p:sp>
        <p:nvSpPr>
          <p:cNvPr id="61" name="Retângulo 60"/>
          <p:cNvSpPr/>
          <p:nvPr/>
        </p:nvSpPr>
        <p:spPr>
          <a:xfrm>
            <a:off x="6106352" y="5165181"/>
            <a:ext cx="142767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400" dirty="0" smtClean="0"/>
              <a:t>Trabalhar com os </a:t>
            </a:r>
            <a:r>
              <a:rPr lang="pt-BR" sz="1400" b="1" dirty="0" smtClean="0"/>
              <a:t>indicadores da Bacia</a:t>
            </a:r>
            <a:endParaRPr lang="pt-BR" sz="3200" dirty="0"/>
          </a:p>
        </p:txBody>
      </p:sp>
      <p:sp>
        <p:nvSpPr>
          <p:cNvPr id="63" name="Retângulo 62"/>
          <p:cNvSpPr/>
          <p:nvPr/>
        </p:nvSpPr>
        <p:spPr>
          <a:xfrm>
            <a:off x="6647607" y="2694412"/>
            <a:ext cx="27698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>
                <a:solidFill>
                  <a:schemeClr val="accent5">
                    <a:lumMod val="50000"/>
                  </a:schemeClr>
                </a:solidFill>
              </a:rPr>
              <a:t>d</a:t>
            </a:r>
            <a:r>
              <a:rPr lang="pt-BR" sz="1600" dirty="0" smtClean="0">
                <a:solidFill>
                  <a:schemeClr val="accent5">
                    <a:lumMod val="50000"/>
                  </a:schemeClr>
                </a:solidFill>
              </a:rPr>
              <a:t>urante o V Encontro de </a:t>
            </a:r>
            <a:r>
              <a:rPr lang="pt-BR" sz="1600" dirty="0" err="1" smtClean="0">
                <a:solidFill>
                  <a:schemeClr val="accent5">
                    <a:lumMod val="50000"/>
                  </a:schemeClr>
                </a:solidFill>
              </a:rPr>
              <a:t>CTEAs</a:t>
            </a:r>
            <a:endParaRPr lang="pt-BR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62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588126" y="2543913"/>
            <a:ext cx="10820379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827117" y="-157424"/>
            <a:ext cx="11185813" cy="5484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400" b="1" dirty="0" smtClean="0">
                <a:latin typeface="+mn-lt"/>
              </a:rPr>
              <a:t>V Encontro Estadual de CTEA </a:t>
            </a:r>
          </a:p>
        </p:txBody>
      </p:sp>
      <p:pic>
        <p:nvPicPr>
          <p:cNvPr id="12" name="Imagem 11" descr="DiÃ¡logo Interbacias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00"/>
          <a:stretch/>
        </p:blipFill>
        <p:spPr bwMode="auto">
          <a:xfrm>
            <a:off x="10035539" y="343067"/>
            <a:ext cx="1874521" cy="69723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tângulo 15"/>
          <p:cNvSpPr/>
          <p:nvPr/>
        </p:nvSpPr>
        <p:spPr>
          <a:xfrm>
            <a:off x="322842" y="227647"/>
            <a:ext cx="64228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800" b="1" dirty="0"/>
              <a:t>Minuta Deliberação CRH</a:t>
            </a:r>
          </a:p>
        </p:txBody>
      </p:sp>
      <p:sp>
        <p:nvSpPr>
          <p:cNvPr id="34" name="Retângulo 33"/>
          <p:cNvSpPr/>
          <p:nvPr/>
        </p:nvSpPr>
        <p:spPr>
          <a:xfrm>
            <a:off x="588126" y="4528198"/>
            <a:ext cx="21364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/>
              <a:t>Leitura do Texto da Minuta em grupos</a:t>
            </a:r>
            <a:endParaRPr lang="pt-BR" sz="1600" b="1" dirty="0"/>
          </a:p>
        </p:txBody>
      </p:sp>
      <p:sp>
        <p:nvSpPr>
          <p:cNvPr id="36" name="Retângulo 35"/>
          <p:cNvSpPr/>
          <p:nvPr/>
        </p:nvSpPr>
        <p:spPr>
          <a:xfrm>
            <a:off x="588126" y="1949871"/>
            <a:ext cx="27721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CONTRIBUIÇÕES </a:t>
            </a:r>
            <a:r>
              <a:rPr lang="pt-BR" b="1" dirty="0" smtClean="0"/>
              <a:t>à minuta:</a:t>
            </a:r>
            <a:endParaRPr lang="pt-BR" i="1" dirty="0"/>
          </a:p>
        </p:txBody>
      </p:sp>
      <p:sp>
        <p:nvSpPr>
          <p:cNvPr id="46" name="Retângulo 45"/>
          <p:cNvSpPr/>
          <p:nvPr/>
        </p:nvSpPr>
        <p:spPr>
          <a:xfrm>
            <a:off x="421959" y="971725"/>
            <a:ext cx="909611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500" i="1" dirty="0"/>
              <a:t>“Estabelece princípios e diretrizes para o desenvolvimento de programas  e projetos de EA, desenvolvimento de capacidades, mobilização social e comunicação de informações na GIRH”.</a:t>
            </a:r>
          </a:p>
        </p:txBody>
      </p:sp>
      <p:pic>
        <p:nvPicPr>
          <p:cNvPr id="47" name="Imagem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520" y="2982829"/>
            <a:ext cx="1675603" cy="1466152"/>
          </a:xfrm>
          <a:prstGeom prst="rect">
            <a:avLst/>
          </a:prstGeom>
        </p:spPr>
      </p:pic>
      <p:cxnSp>
        <p:nvCxnSpPr>
          <p:cNvPr id="3" name="Conector de seta reta 2"/>
          <p:cNvCxnSpPr/>
          <p:nvPr/>
        </p:nvCxnSpPr>
        <p:spPr>
          <a:xfrm>
            <a:off x="2483739" y="3646821"/>
            <a:ext cx="737497" cy="0"/>
          </a:xfrm>
          <a:prstGeom prst="straightConnector1">
            <a:avLst/>
          </a:prstGeom>
          <a:ln w="381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tângulo 44"/>
          <p:cNvSpPr/>
          <p:nvPr/>
        </p:nvSpPr>
        <p:spPr>
          <a:xfrm>
            <a:off x="3070227" y="4525715"/>
            <a:ext cx="24214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/>
              <a:t>Contribuições em trechos específicos/grupo</a:t>
            </a:r>
            <a:endParaRPr lang="pt-BR" sz="1600" b="1" dirty="0"/>
          </a:p>
        </p:txBody>
      </p:sp>
      <p:sp>
        <p:nvSpPr>
          <p:cNvPr id="7" name="Retângulo 6"/>
          <p:cNvSpPr/>
          <p:nvPr/>
        </p:nvSpPr>
        <p:spPr>
          <a:xfrm>
            <a:off x="3239871" y="3059475"/>
            <a:ext cx="195258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300" b="1" dirty="0" smtClean="0">
                <a:solidFill>
                  <a:schemeClr val="accent1">
                    <a:lumMod val="75000"/>
                  </a:schemeClr>
                </a:solidFill>
              </a:rPr>
              <a:t>Grupo 1</a:t>
            </a:r>
            <a:r>
              <a:rPr lang="pt-BR" sz="1300" dirty="0" smtClean="0"/>
              <a:t>: </a:t>
            </a:r>
            <a:r>
              <a:rPr lang="pt-BR" sz="1300" dirty="0"/>
              <a:t>Considerandos </a:t>
            </a:r>
            <a:r>
              <a:rPr lang="pt-BR" sz="1300" dirty="0" smtClean="0"/>
              <a:t>e</a:t>
            </a:r>
          </a:p>
          <a:p>
            <a:pPr algn="ctr"/>
            <a:r>
              <a:rPr lang="pt-BR" sz="1300" dirty="0" smtClean="0"/>
              <a:t> </a:t>
            </a:r>
            <a:r>
              <a:rPr lang="pt-BR" sz="1300" dirty="0"/>
              <a:t>Artigos 1º e 2º</a:t>
            </a:r>
            <a:r>
              <a:rPr lang="pt-BR" sz="1300" dirty="0" smtClean="0"/>
              <a:t> </a:t>
            </a:r>
            <a:endParaRPr lang="pt-BR" sz="1300" dirty="0"/>
          </a:p>
        </p:txBody>
      </p:sp>
      <p:sp>
        <p:nvSpPr>
          <p:cNvPr id="49" name="Retângulo 48"/>
          <p:cNvSpPr/>
          <p:nvPr/>
        </p:nvSpPr>
        <p:spPr>
          <a:xfrm>
            <a:off x="3239871" y="3534693"/>
            <a:ext cx="185384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300" b="1" dirty="0" smtClean="0">
                <a:solidFill>
                  <a:schemeClr val="accent1">
                    <a:lumMod val="75000"/>
                  </a:schemeClr>
                </a:solidFill>
              </a:rPr>
              <a:t>Grupo 2</a:t>
            </a:r>
            <a:r>
              <a:rPr lang="pt-BR" sz="1300" dirty="0" smtClean="0"/>
              <a:t>: </a:t>
            </a:r>
            <a:r>
              <a:rPr lang="pt-BR" sz="1300" dirty="0"/>
              <a:t>Artigos 3º e 4º</a:t>
            </a:r>
            <a:r>
              <a:rPr lang="pt-BR" sz="1300" dirty="0" smtClean="0"/>
              <a:t> </a:t>
            </a:r>
            <a:endParaRPr lang="pt-BR" sz="1300" dirty="0"/>
          </a:p>
        </p:txBody>
      </p:sp>
      <p:sp>
        <p:nvSpPr>
          <p:cNvPr id="52" name="Retângulo 51"/>
          <p:cNvSpPr/>
          <p:nvPr/>
        </p:nvSpPr>
        <p:spPr>
          <a:xfrm>
            <a:off x="3246797" y="3822176"/>
            <a:ext cx="1815369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300" b="1" dirty="0" smtClean="0">
                <a:solidFill>
                  <a:schemeClr val="accent1">
                    <a:lumMod val="75000"/>
                  </a:schemeClr>
                </a:solidFill>
              </a:rPr>
              <a:t>Grupo 3</a:t>
            </a:r>
            <a:r>
              <a:rPr lang="pt-BR" sz="1300" dirty="0" smtClean="0"/>
              <a:t>: </a:t>
            </a:r>
            <a:r>
              <a:rPr lang="pt-BR" sz="1300" dirty="0"/>
              <a:t>Artigos 5º e 6º</a:t>
            </a:r>
          </a:p>
        </p:txBody>
      </p:sp>
      <p:sp>
        <p:nvSpPr>
          <p:cNvPr id="53" name="Retângulo 52"/>
          <p:cNvSpPr/>
          <p:nvPr/>
        </p:nvSpPr>
        <p:spPr>
          <a:xfrm>
            <a:off x="3253723" y="4099268"/>
            <a:ext cx="205101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300" b="1" dirty="0" smtClean="0">
                <a:solidFill>
                  <a:schemeClr val="accent1">
                    <a:lumMod val="75000"/>
                  </a:schemeClr>
                </a:solidFill>
              </a:rPr>
              <a:t>Grupo 4</a:t>
            </a:r>
            <a:r>
              <a:rPr lang="pt-BR" sz="1300" dirty="0" smtClean="0"/>
              <a:t>: </a:t>
            </a:r>
            <a:r>
              <a:rPr lang="pt-BR" sz="1300" dirty="0"/>
              <a:t>Artigos 7º, 8º e 9º</a:t>
            </a:r>
          </a:p>
        </p:txBody>
      </p:sp>
      <p:sp>
        <p:nvSpPr>
          <p:cNvPr id="55" name="Retângulo 54"/>
          <p:cNvSpPr/>
          <p:nvPr/>
        </p:nvSpPr>
        <p:spPr>
          <a:xfrm>
            <a:off x="5508886" y="3321085"/>
            <a:ext cx="233486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/>
              <a:t>Considerações </a:t>
            </a:r>
          </a:p>
          <a:p>
            <a:pPr algn="ctr"/>
            <a:r>
              <a:rPr lang="pt-BR" sz="1600" b="1" dirty="0" smtClean="0"/>
              <a:t>finais</a:t>
            </a:r>
          </a:p>
          <a:p>
            <a:pPr algn="ctr"/>
            <a:r>
              <a:rPr lang="pt-BR" sz="1600" b="1" dirty="0" smtClean="0"/>
              <a:t>das </a:t>
            </a:r>
            <a:r>
              <a:rPr lang="pt-BR" sz="1600" b="1" dirty="0" err="1" smtClean="0"/>
              <a:t>CTEAs</a:t>
            </a:r>
            <a:r>
              <a:rPr lang="pt-BR" sz="1600" b="1" dirty="0" smtClean="0"/>
              <a:t> </a:t>
            </a:r>
          </a:p>
          <a:p>
            <a:pPr algn="ctr"/>
            <a:r>
              <a:rPr lang="pt-BR" sz="1600" b="1" dirty="0" smtClean="0"/>
              <a:t>dos </a:t>
            </a:r>
            <a:r>
              <a:rPr lang="pt-BR" sz="1600" b="1" dirty="0" err="1" smtClean="0"/>
              <a:t>CBHs</a:t>
            </a:r>
            <a:r>
              <a:rPr lang="pt-BR" sz="1600" b="1" dirty="0" smtClean="0"/>
              <a:t> </a:t>
            </a:r>
            <a:endParaRPr lang="pt-BR" sz="1600" b="1" dirty="0"/>
          </a:p>
        </p:txBody>
      </p:sp>
      <p:sp>
        <p:nvSpPr>
          <p:cNvPr id="56" name="Retângulo 55"/>
          <p:cNvSpPr/>
          <p:nvPr/>
        </p:nvSpPr>
        <p:spPr>
          <a:xfrm>
            <a:off x="8321589" y="3452441"/>
            <a:ext cx="7840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/>
              <a:t>CRH</a:t>
            </a:r>
            <a:endParaRPr lang="pt-BR" sz="2400" b="1" dirty="0"/>
          </a:p>
        </p:txBody>
      </p:sp>
      <p:cxnSp>
        <p:nvCxnSpPr>
          <p:cNvPr id="57" name="Conector de seta reta 56"/>
          <p:cNvCxnSpPr/>
          <p:nvPr/>
        </p:nvCxnSpPr>
        <p:spPr>
          <a:xfrm flipV="1">
            <a:off x="7506591" y="3695944"/>
            <a:ext cx="611386" cy="14819"/>
          </a:xfrm>
          <a:prstGeom prst="straightConnector1">
            <a:avLst/>
          </a:prstGeom>
          <a:ln w="381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tângulo 57"/>
          <p:cNvSpPr/>
          <p:nvPr/>
        </p:nvSpPr>
        <p:spPr>
          <a:xfrm>
            <a:off x="9763773" y="3329331"/>
            <a:ext cx="15957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/>
              <a:t>Deliberação </a:t>
            </a:r>
          </a:p>
          <a:p>
            <a:pPr algn="ctr"/>
            <a:r>
              <a:rPr lang="pt-BR" sz="1600" b="1" dirty="0" smtClean="0"/>
              <a:t>CRH Nº XX/2018</a:t>
            </a:r>
            <a:endParaRPr lang="pt-BR" sz="1600" b="1" dirty="0"/>
          </a:p>
        </p:txBody>
      </p:sp>
      <p:cxnSp>
        <p:nvCxnSpPr>
          <p:cNvPr id="61" name="Conector de seta reta 60"/>
          <p:cNvCxnSpPr/>
          <p:nvPr/>
        </p:nvCxnSpPr>
        <p:spPr>
          <a:xfrm flipV="1">
            <a:off x="9165269" y="3685942"/>
            <a:ext cx="558653" cy="2639"/>
          </a:xfrm>
          <a:prstGeom prst="straightConnector1">
            <a:avLst/>
          </a:prstGeom>
          <a:ln w="381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Imagem 61"/>
          <p:cNvPicPr>
            <a:picLocks noChangeAspect="1"/>
          </p:cNvPicPr>
          <p:nvPr/>
        </p:nvPicPr>
        <p:blipFill rotWithShape="1">
          <a:blip r:embed="rId4"/>
          <a:srcRect l="10301" r="11832"/>
          <a:stretch/>
        </p:blipFill>
        <p:spPr>
          <a:xfrm>
            <a:off x="10215713" y="4002939"/>
            <a:ext cx="825798" cy="1060527"/>
          </a:xfrm>
          <a:prstGeom prst="rect">
            <a:avLst/>
          </a:prstGeom>
        </p:spPr>
      </p:pic>
      <p:cxnSp>
        <p:nvCxnSpPr>
          <p:cNvPr id="24" name="Conector de seta reta 23"/>
          <p:cNvCxnSpPr/>
          <p:nvPr/>
        </p:nvCxnSpPr>
        <p:spPr>
          <a:xfrm flipV="1">
            <a:off x="5184494" y="3701792"/>
            <a:ext cx="617438" cy="14113"/>
          </a:xfrm>
          <a:prstGeom prst="straightConnector1">
            <a:avLst/>
          </a:prstGeom>
          <a:ln w="381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ângulo 7"/>
          <p:cNvSpPr/>
          <p:nvPr/>
        </p:nvSpPr>
        <p:spPr>
          <a:xfrm>
            <a:off x="616674" y="2543913"/>
            <a:ext cx="4788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</a:rPr>
              <a:t>Encontro das </a:t>
            </a:r>
            <a:r>
              <a:rPr lang="pt-BR" sz="1600" b="1" dirty="0" err="1" smtClean="0">
                <a:solidFill>
                  <a:schemeClr val="bg1"/>
                </a:solidFill>
              </a:rPr>
              <a:t>CTEAs</a:t>
            </a:r>
            <a:r>
              <a:rPr lang="pt-BR" sz="1600" b="1" dirty="0" smtClean="0">
                <a:solidFill>
                  <a:schemeClr val="bg1"/>
                </a:solidFill>
              </a:rPr>
              <a:t> durante o XVI Diálogo </a:t>
            </a:r>
            <a:r>
              <a:rPr lang="pt-BR" sz="1600" b="1" dirty="0" err="1" smtClean="0">
                <a:solidFill>
                  <a:schemeClr val="bg1"/>
                </a:solidFill>
              </a:rPr>
              <a:t>Interbacias</a:t>
            </a:r>
            <a:r>
              <a:rPr lang="pt-BR" sz="1600" b="1" dirty="0" smtClean="0">
                <a:solidFill>
                  <a:schemeClr val="bg1"/>
                </a:solidFill>
              </a:rPr>
              <a:t> </a:t>
            </a:r>
            <a:endParaRPr lang="pt-BR" sz="1600" dirty="0">
              <a:solidFill>
                <a:schemeClr val="bg1"/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5962450" y="2543913"/>
            <a:ext cx="14132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</a:rPr>
              <a:t>Outubro/2018</a:t>
            </a:r>
            <a:endParaRPr lang="pt-BR" sz="1600" dirty="0">
              <a:solidFill>
                <a:schemeClr val="bg1"/>
              </a:solidFill>
            </a:endParaRPr>
          </a:p>
        </p:txBody>
      </p:sp>
      <p:sp>
        <p:nvSpPr>
          <p:cNvPr id="37" name="Retângulo 36"/>
          <p:cNvSpPr/>
          <p:nvPr/>
        </p:nvSpPr>
        <p:spPr>
          <a:xfrm>
            <a:off x="7867520" y="2563167"/>
            <a:ext cx="15919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</a:rPr>
              <a:t>Novembro/2018</a:t>
            </a:r>
            <a:endParaRPr lang="pt-BR" sz="1600" dirty="0">
              <a:solidFill>
                <a:schemeClr val="bg1"/>
              </a:solidFill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9848719" y="2545441"/>
            <a:ext cx="15597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</a:rPr>
              <a:t>Dezembro/2018</a:t>
            </a:r>
            <a:endParaRPr lang="pt-BR" sz="1600" dirty="0">
              <a:solidFill>
                <a:schemeClr val="bg1"/>
              </a:solidFill>
            </a:endParaRPr>
          </a:p>
        </p:txBody>
      </p:sp>
      <p:sp>
        <p:nvSpPr>
          <p:cNvPr id="28" name="Retângulo 27"/>
          <p:cNvSpPr/>
          <p:nvPr/>
        </p:nvSpPr>
        <p:spPr>
          <a:xfrm>
            <a:off x="5491687" y="2543913"/>
            <a:ext cx="4789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Retângulo 49"/>
          <p:cNvSpPr/>
          <p:nvPr/>
        </p:nvSpPr>
        <p:spPr>
          <a:xfrm>
            <a:off x="7680151" y="2536981"/>
            <a:ext cx="53144" cy="3647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tângulo 50"/>
          <p:cNvSpPr/>
          <p:nvPr/>
        </p:nvSpPr>
        <p:spPr>
          <a:xfrm>
            <a:off x="9608186" y="2540523"/>
            <a:ext cx="53144" cy="3647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587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827117" y="-157424"/>
            <a:ext cx="11185813" cy="54848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BR" sz="1400" b="1" dirty="0" smtClean="0">
                <a:latin typeface="+mn-lt"/>
              </a:rPr>
              <a:t>V Encontro Estadual de CTEA </a:t>
            </a:r>
          </a:p>
        </p:txBody>
      </p:sp>
      <p:pic>
        <p:nvPicPr>
          <p:cNvPr id="12" name="Imagem 11" descr="DiÃ¡logo Interbacias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000"/>
          <a:stretch/>
        </p:blipFill>
        <p:spPr bwMode="auto">
          <a:xfrm>
            <a:off x="10035539" y="343067"/>
            <a:ext cx="1874521" cy="69723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tângulo 15"/>
          <p:cNvSpPr/>
          <p:nvPr/>
        </p:nvSpPr>
        <p:spPr>
          <a:xfrm>
            <a:off x="269678" y="391057"/>
            <a:ext cx="92358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b="1" dirty="0" smtClean="0"/>
              <a:t>Demandas do V Encontro de </a:t>
            </a:r>
            <a:r>
              <a:rPr lang="pt-BR" sz="4800" b="1" dirty="0" err="1" smtClean="0"/>
              <a:t>CTEAs</a:t>
            </a:r>
            <a:r>
              <a:rPr lang="pt-BR" sz="4800" b="1" dirty="0" smtClean="0"/>
              <a:t> </a:t>
            </a:r>
            <a:endParaRPr lang="pt-BR" sz="4800" b="1" dirty="0"/>
          </a:p>
        </p:txBody>
      </p:sp>
      <p:sp>
        <p:nvSpPr>
          <p:cNvPr id="60" name="Retângulo 59"/>
          <p:cNvSpPr/>
          <p:nvPr/>
        </p:nvSpPr>
        <p:spPr>
          <a:xfrm>
            <a:off x="882505" y="1865753"/>
            <a:ext cx="97606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Demandas apontadas pelos representantes das </a:t>
            </a:r>
            <a:r>
              <a:rPr lang="pt-BR" sz="2000" b="1" dirty="0" err="1" smtClean="0">
                <a:solidFill>
                  <a:schemeClr val="accent1">
                    <a:lumMod val="75000"/>
                  </a:schemeClr>
                </a:solidFill>
              </a:rPr>
              <a:t>CTEAs</a:t>
            </a:r>
            <a:r>
              <a:rPr lang="pt-BR" sz="2000" b="1" dirty="0" smtClean="0">
                <a:solidFill>
                  <a:schemeClr val="accent1">
                    <a:lumMod val="75000"/>
                  </a:schemeClr>
                </a:solidFill>
              </a:rPr>
              <a:t>, durante o V Encontro:</a:t>
            </a:r>
          </a:p>
          <a:p>
            <a:endParaRPr lang="pt-BR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060850" y="2340175"/>
            <a:ext cx="9476015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/>
              <a:t>Trabalhar a </a:t>
            </a:r>
            <a:r>
              <a:rPr lang="pt-BR" sz="2000" b="1" dirty="0" smtClean="0"/>
              <a:t>continuidade dos Encontros das </a:t>
            </a:r>
            <a:r>
              <a:rPr lang="pt-BR" sz="2000" b="1" dirty="0" err="1" smtClean="0"/>
              <a:t>CTEAs</a:t>
            </a:r>
            <a:r>
              <a:rPr lang="pt-BR" sz="2000" b="1" dirty="0" smtClean="0"/>
              <a:t> </a:t>
            </a:r>
            <a:r>
              <a:rPr lang="pt-BR" sz="1600" dirty="0" smtClean="0"/>
              <a:t>e a falta de informações;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6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/>
              <a:t>Criação de </a:t>
            </a:r>
            <a:r>
              <a:rPr lang="pt-BR" sz="2000" b="1" dirty="0"/>
              <a:t>rede concreta de comunicação entre as </a:t>
            </a:r>
            <a:r>
              <a:rPr lang="pt-BR" sz="2000" b="1" dirty="0" err="1"/>
              <a:t>CTEAs</a:t>
            </a:r>
            <a:r>
              <a:rPr lang="pt-BR" sz="2000" b="1" dirty="0"/>
              <a:t> </a:t>
            </a:r>
            <a:r>
              <a:rPr lang="pt-BR" sz="1600" dirty="0" smtClean="0"/>
              <a:t>e criação de banco de dados;</a:t>
            </a:r>
          </a:p>
          <a:p>
            <a:pPr algn="just"/>
            <a:endParaRPr lang="pt-BR" sz="10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/>
              <a:t>Aprimoramento do </a:t>
            </a:r>
            <a:r>
              <a:rPr lang="pt-BR" sz="2000" b="1" dirty="0" smtClean="0"/>
              <a:t>site do SIGRH </a:t>
            </a:r>
            <a:r>
              <a:rPr lang="pt-BR" sz="1600" dirty="0" smtClean="0"/>
              <a:t>(ter local para documentos que estão em construção/consulta);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0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1600" dirty="0" smtClean="0"/>
              <a:t>Realização de </a:t>
            </a:r>
            <a:r>
              <a:rPr lang="pt-BR" sz="2000" b="1" dirty="0" smtClean="0"/>
              <a:t>mapeamento do trabalho realizado pelas </a:t>
            </a:r>
            <a:r>
              <a:rPr lang="pt-BR" sz="2000" b="1" dirty="0" err="1" smtClean="0"/>
              <a:t>CTEAs</a:t>
            </a:r>
            <a:r>
              <a:rPr lang="pt-BR" sz="2000" b="1" dirty="0" smtClean="0"/>
              <a:t> dos </a:t>
            </a:r>
            <a:r>
              <a:rPr lang="pt-BR" sz="2000" b="1" dirty="0" err="1" smtClean="0"/>
              <a:t>CBHs</a:t>
            </a:r>
            <a:r>
              <a:rPr lang="pt-BR" sz="2000" b="1" dirty="0" smtClean="0"/>
              <a:t> </a:t>
            </a:r>
            <a:r>
              <a:rPr lang="pt-BR" sz="1600" dirty="0" smtClean="0"/>
              <a:t>(existência de Programa de EA, iniciativas de Comunicação e Difusão de Informações,  distribuição de recursos para os projetos FEHIDRO de EA, </a:t>
            </a:r>
            <a:r>
              <a:rPr lang="pt-BR" sz="1600" dirty="0" err="1" smtClean="0"/>
              <a:t>etc</a:t>
            </a:r>
            <a:r>
              <a:rPr lang="pt-BR" sz="1600" dirty="0" smtClean="0"/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10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000" b="1" dirty="0"/>
              <a:t>Reaproximação </a:t>
            </a:r>
            <a:r>
              <a:rPr lang="pt-BR" sz="1600" dirty="0" smtClean="0"/>
              <a:t>das </a:t>
            </a:r>
            <a:r>
              <a:rPr lang="pt-BR" sz="2000" b="1" dirty="0" err="1"/>
              <a:t>CTEAs</a:t>
            </a:r>
            <a:r>
              <a:rPr lang="pt-BR" sz="2000" b="1" dirty="0"/>
              <a:t> </a:t>
            </a:r>
            <a:r>
              <a:rPr lang="pt-BR" sz="1600" dirty="0" smtClean="0"/>
              <a:t>com as </a:t>
            </a:r>
            <a:r>
              <a:rPr lang="pt-BR" sz="2000" b="1" dirty="0"/>
              <a:t>Diretorias Regionais de Ensino</a:t>
            </a:r>
            <a:r>
              <a:rPr lang="pt-BR" sz="1600" dirty="0" smtClean="0"/>
              <a:t>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82209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Verde-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1669</TotalTime>
  <Words>1013</Words>
  <Application>Microsoft Office PowerPoint</Application>
  <PresentationFormat>Personalizar</PresentationFormat>
  <Paragraphs>169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Retrospectiva</vt:lpstr>
      <vt:lpstr>V Encontro Estadual de CTEAs dos CBHs</vt:lpstr>
      <vt:lpstr>Histórico dos Encontros das CTEA</vt:lpstr>
      <vt:lpstr>Histórico dos Encontros das CTEA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 Encontro Estadual de CTEA dos CBH</dc:title>
  <dc:creator>Rachel Marmo Azzari</dc:creator>
  <cp:lastModifiedBy>Maria Lucia Grisi Grandini Magri</cp:lastModifiedBy>
  <cp:revision>100</cp:revision>
  <cp:lastPrinted>2018-09-21T19:34:13Z</cp:lastPrinted>
  <dcterms:created xsi:type="dcterms:W3CDTF">2016-12-12T11:30:01Z</dcterms:created>
  <dcterms:modified xsi:type="dcterms:W3CDTF">2018-11-06T13:12:21Z</dcterms:modified>
</cp:coreProperties>
</file>