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4"/>
  </p:notesMasterIdLst>
  <p:handoutMasterIdLst>
    <p:handoutMasterId r:id="rId15"/>
  </p:handoutMasterIdLst>
  <p:sldIdLst>
    <p:sldId id="258" r:id="rId2"/>
    <p:sldId id="335" r:id="rId3"/>
    <p:sldId id="351" r:id="rId4"/>
    <p:sldId id="352" r:id="rId5"/>
    <p:sldId id="353" r:id="rId6"/>
    <p:sldId id="354" r:id="rId7"/>
    <p:sldId id="355" r:id="rId8"/>
    <p:sldId id="357" r:id="rId9"/>
    <p:sldId id="356" r:id="rId10"/>
    <p:sldId id="360" r:id="rId11"/>
    <p:sldId id="358" r:id="rId12"/>
    <p:sldId id="359" r:id="rId13"/>
  </p:sldIdLst>
  <p:sldSz cx="9144000" cy="6858000" type="screen4x3"/>
  <p:notesSz cx="6864350" cy="99949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00"/>
    <a:srgbClr val="006600"/>
    <a:srgbClr val="FF3300"/>
    <a:srgbClr val="0066CC"/>
    <a:srgbClr val="FF9966"/>
    <a:srgbClr val="FF7C8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r">
              <a:defRPr sz="1300"/>
            </a:lvl1pPr>
          </a:lstStyle>
          <a:p>
            <a:fld id="{8BFE7DF5-D469-44C5-BA88-348DA7699796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342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8210" y="949342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r">
              <a:defRPr sz="1300"/>
            </a:lvl1pPr>
          </a:lstStyle>
          <a:p>
            <a:fld id="{0FE39DAE-F470-4C07-A0FB-BF8E9D20C4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857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552" cy="49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b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8210" y="0"/>
            <a:ext cx="2974552" cy="49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00CF7A7-5537-4431-B9B4-80C3B9A594C3}" type="datetimeFigureOut">
              <a:rPr lang="pt-BR"/>
              <a:pPr>
                <a:defRPr/>
              </a:pPr>
              <a:t>21/11/2017</a:t>
            </a:fld>
            <a:endParaRPr 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9300"/>
            <a:ext cx="4997450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35" y="4747578"/>
            <a:ext cx="5491480" cy="4497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3420"/>
            <a:ext cx="2974552" cy="49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b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8210" y="9493420"/>
            <a:ext cx="2974552" cy="49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EF3D24B-EF89-41FF-9E58-D4E4922ACA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1140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35" y="4747578"/>
            <a:ext cx="5491480" cy="4600084"/>
          </a:xfrm>
          <a:noFill/>
          <a:ln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3D24B-EF89-41FF-9E58-D4E4922ACA06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2861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3D24B-EF89-41FF-9E58-D4E4922ACA06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9228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ângulo retângulo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3" name="Imagem 12" descr="SSRH_3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upo 7"/>
          <p:cNvGrpSpPr>
            <a:grpSpLocks/>
          </p:cNvGrpSpPr>
          <p:nvPr userDrawn="1"/>
        </p:nvGrpSpPr>
        <p:grpSpPr bwMode="auto">
          <a:xfrm>
            <a:off x="5500688" y="6556375"/>
            <a:ext cx="3643312" cy="301625"/>
            <a:chOff x="5500694" y="5198432"/>
            <a:chExt cx="3643338" cy="302270"/>
          </a:xfrm>
        </p:grpSpPr>
        <p:pic>
          <p:nvPicPr>
            <p:cNvPr id="5" name="Picture 2" descr="C:\Users\clarice.gallon\Desktop\CRHi.jpg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21186" y="5214950"/>
              <a:ext cx="3622812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CaixaDeTexto 4"/>
            <p:cNvSpPr txBox="1"/>
            <p:nvPr userDrawn="1"/>
          </p:nvSpPr>
          <p:spPr>
            <a:xfrm>
              <a:off x="5500694" y="5198432"/>
              <a:ext cx="3643338" cy="23068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9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COORDENADORIA DE RECURSOS HÍDRICOS - CRHi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C9F2AB-FC53-4EC8-AC15-79C665EB8819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F7256F-5199-4915-820E-5384BCD68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0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6" descr="SSRH_3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upo 7"/>
          <p:cNvGrpSpPr>
            <a:grpSpLocks/>
          </p:cNvGrpSpPr>
          <p:nvPr userDrawn="1"/>
        </p:nvGrpSpPr>
        <p:grpSpPr bwMode="auto">
          <a:xfrm>
            <a:off x="5500688" y="6556375"/>
            <a:ext cx="3643312" cy="301625"/>
            <a:chOff x="5500694" y="5198432"/>
            <a:chExt cx="3643338" cy="302270"/>
          </a:xfrm>
        </p:grpSpPr>
        <p:pic>
          <p:nvPicPr>
            <p:cNvPr id="1028" name="Picture 2" descr="C:\Users\clarice.gallon\Desktop\CRHi.jpg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521186" y="5214950"/>
              <a:ext cx="3622812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CaixaDeTexto 4"/>
            <p:cNvSpPr txBox="1"/>
            <p:nvPr userDrawn="1"/>
          </p:nvSpPr>
          <p:spPr>
            <a:xfrm>
              <a:off x="5500694" y="5198432"/>
              <a:ext cx="3643338" cy="23068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9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COORDENADORIA DE RECURSOS HÍDRICOS - CRHi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78664" y="1844824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dirty="0" smtClean="0">
                <a:solidFill>
                  <a:schemeClr val="tx1"/>
                </a:solidFill>
              </a:rPr>
              <a:t>CRH</a:t>
            </a:r>
            <a:endParaRPr lang="pt-BR" sz="3000" dirty="0">
              <a:solidFill>
                <a:schemeClr val="tx1"/>
              </a:solidFill>
            </a:endParaRPr>
          </a:p>
          <a:p>
            <a:pPr algn="ctr"/>
            <a:r>
              <a:rPr lang="pt-BR" sz="3000" dirty="0" smtClean="0">
                <a:solidFill>
                  <a:schemeClr val="tx1"/>
                </a:solidFill>
              </a:rPr>
              <a:t>Câmara Técnica de Proteção das Águas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55576" y="3068960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Situação do Pagamento por Serviços Ambientais </a:t>
            </a:r>
            <a:r>
              <a:rPr lang="pt-BR" sz="2400" dirty="0" smtClean="0"/>
              <a:t>nas </a:t>
            </a:r>
            <a:r>
              <a:rPr lang="pt-BR" sz="2400" dirty="0" err="1" smtClean="0"/>
              <a:t>UGRHIs</a:t>
            </a:r>
            <a:endParaRPr lang="pt-BR" sz="2400" dirty="0" smtClean="0"/>
          </a:p>
          <a:p>
            <a:pPr algn="ctr"/>
            <a:endParaRPr lang="pt-BR" sz="2400" dirty="0" smtClean="0"/>
          </a:p>
          <a:p>
            <a:pPr algn="ctr"/>
            <a:r>
              <a:rPr lang="pt-BR" sz="2400" dirty="0" smtClean="0"/>
              <a:t>Respostas dos formulários</a:t>
            </a:r>
          </a:p>
          <a:p>
            <a:pPr algn="ctr"/>
            <a:endParaRPr lang="pt-BR" sz="2400" dirty="0" smtClean="0"/>
          </a:p>
          <a:p>
            <a:pPr algn="ctr"/>
            <a:r>
              <a:rPr lang="pt-BR" sz="2400" dirty="0" smtClean="0"/>
              <a:t>25/09/2014</a:t>
            </a:r>
          </a:p>
        </p:txBody>
      </p:sp>
    </p:spTree>
    <p:extLst>
      <p:ext uri="{BB962C8B-B14F-4D97-AF65-F5344CB8AC3E}">
        <p14:creationId xmlns:p14="http://schemas.microsoft.com/office/powerpoint/2010/main" val="303908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71072" y="1268760"/>
            <a:ext cx="8405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800" dirty="0" smtClean="0"/>
              <a:t>6 – Propostas e Sugestões</a:t>
            </a:r>
            <a:endParaRPr lang="pt-BR" sz="1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90756" y="191683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smtClean="0"/>
              <a:t>Outros:</a:t>
            </a:r>
            <a:endParaRPr lang="pt-BR" sz="1800" dirty="0"/>
          </a:p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508186" y="2636912"/>
            <a:ext cx="79522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20000"/>
              <a:buFont typeface="Wingdings" pitchFamily="2" charset="2"/>
              <a:buChar char="§"/>
            </a:pPr>
            <a:r>
              <a:rPr lang="pt-BR" sz="2000" b="0" dirty="0"/>
              <a:t>Sensibilizar os prefeitos da importância da implementação de projetos de PSA </a:t>
            </a:r>
            <a:r>
              <a:rPr lang="pt-BR" sz="2000" b="0" dirty="0" smtClean="0"/>
              <a:t>municipais</a:t>
            </a:r>
            <a:r>
              <a:rPr lang="pt-BR" sz="2000" b="0" dirty="0"/>
              <a:t> </a:t>
            </a:r>
            <a:r>
              <a:rPr lang="pt-BR" sz="2000" b="0" dirty="0" smtClean="0"/>
              <a:t>– LN</a:t>
            </a:r>
          </a:p>
          <a:p>
            <a:pPr>
              <a:buSzPct val="120000"/>
            </a:pPr>
            <a:endParaRPr lang="pt-BR" sz="2000" b="0" dirty="0"/>
          </a:p>
          <a:p>
            <a:pPr marL="285750" indent="-285750">
              <a:buSzPct val="120000"/>
              <a:buFont typeface="Wingdings" pitchFamily="2" charset="2"/>
              <a:buChar char="§"/>
            </a:pPr>
            <a:r>
              <a:rPr lang="pt-BR" sz="2000" b="0" dirty="0"/>
              <a:t>Especificar o que, de fato, é serviço ambiental em recursos </a:t>
            </a:r>
            <a:r>
              <a:rPr lang="pt-BR" sz="2000" b="0" dirty="0" smtClean="0"/>
              <a:t>hídricos - MP e AP</a:t>
            </a:r>
          </a:p>
          <a:p>
            <a:pPr>
              <a:buSzPct val="120000"/>
            </a:pPr>
            <a:endParaRPr lang="pt-BR" sz="2000" b="0" dirty="0"/>
          </a:p>
          <a:p>
            <a:pPr marL="285750" indent="-285750">
              <a:buSzPct val="120000"/>
              <a:buFont typeface="Wingdings" pitchFamily="2" charset="2"/>
              <a:buChar char="§"/>
            </a:pPr>
            <a:r>
              <a:rPr lang="pt-BR" sz="2000" b="0" dirty="0"/>
              <a:t>Articular programas governamentais (convênios, contratos de repasse) destinados à implementação de ações passíveis de remuneração, como forma de incentivo à adesão nos referidos </a:t>
            </a:r>
            <a:r>
              <a:rPr lang="pt-BR" sz="2000" b="0" dirty="0" smtClean="0"/>
              <a:t>programas</a:t>
            </a:r>
            <a:r>
              <a:rPr lang="pt-BR" sz="2000" b="0" dirty="0"/>
              <a:t> </a:t>
            </a:r>
            <a:r>
              <a:rPr lang="pt-BR" sz="2000" b="0" dirty="0" smtClean="0"/>
              <a:t>– TG</a:t>
            </a:r>
          </a:p>
        </p:txBody>
      </p:sp>
    </p:spTree>
    <p:extLst>
      <p:ext uri="{BB962C8B-B14F-4D97-AF65-F5344CB8AC3E}">
        <p14:creationId xmlns:p14="http://schemas.microsoft.com/office/powerpoint/2010/main" val="89889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71072" y="1268760"/>
            <a:ext cx="8405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800" dirty="0" smtClean="0"/>
              <a:t>6 – Propostas e Sugestões</a:t>
            </a:r>
            <a:endParaRPr lang="pt-BR" sz="1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90756" y="191683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1800" dirty="0" smtClean="0"/>
              <a:t>CBH </a:t>
            </a:r>
            <a:r>
              <a:rPr lang="pt-BR" sz="1800" dirty="0"/>
              <a:t>Alto Tietê</a:t>
            </a:r>
          </a:p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508186" y="2593935"/>
            <a:ext cx="79522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20000"/>
              <a:buFont typeface="Wingdings" pitchFamily="2" charset="2"/>
              <a:buChar char="§"/>
            </a:pPr>
            <a:r>
              <a:rPr lang="pt-BR" sz="1800" b="0" dirty="0"/>
              <a:t>Os investimentos (implantação) deveriam ter participação do FEHIDRO</a:t>
            </a:r>
            <a:r>
              <a:rPr lang="pt-BR" sz="1800" b="0" dirty="0" smtClean="0"/>
              <a:t>;</a:t>
            </a:r>
          </a:p>
          <a:p>
            <a:pPr>
              <a:buSzPct val="120000"/>
            </a:pPr>
            <a:endParaRPr lang="pt-BR" sz="1800" b="0" dirty="0"/>
          </a:p>
          <a:p>
            <a:pPr marL="285750" indent="-285750">
              <a:buSzPct val="120000"/>
              <a:buFont typeface="Wingdings" pitchFamily="2" charset="2"/>
              <a:buChar char="§"/>
            </a:pPr>
            <a:r>
              <a:rPr lang="pt-BR" sz="1800" b="0" dirty="0"/>
              <a:t>Os Planos de </a:t>
            </a:r>
            <a:r>
              <a:rPr lang="pt-BR" sz="1800" b="0" dirty="0" smtClean="0"/>
              <a:t>Bacias </a:t>
            </a:r>
            <a:r>
              <a:rPr lang="pt-BR" sz="1800" b="0" dirty="0"/>
              <a:t>(todas as </a:t>
            </a:r>
            <a:r>
              <a:rPr lang="pt-BR" sz="1800" b="0" dirty="0" err="1"/>
              <a:t>UGRHIs</a:t>
            </a:r>
            <a:r>
              <a:rPr lang="pt-BR" sz="1800" b="0" dirty="0"/>
              <a:t>) deveriam </a:t>
            </a:r>
            <a:r>
              <a:rPr lang="pt-BR" sz="1800" b="0" dirty="0" smtClean="0"/>
              <a:t>contemplar estudo </a:t>
            </a:r>
            <a:r>
              <a:rPr lang="pt-BR" sz="1800" b="0" dirty="0"/>
              <a:t>específico, onde seriam identificadas as áreas de interesse a </a:t>
            </a:r>
            <a:r>
              <a:rPr lang="pt-BR" sz="1800" b="0" dirty="0" smtClean="0"/>
              <a:t>serem conservadas </a:t>
            </a:r>
            <a:r>
              <a:rPr lang="pt-BR" sz="1800" b="0" dirty="0"/>
              <a:t>e/ou </a:t>
            </a:r>
            <a:r>
              <a:rPr lang="pt-BR" sz="1800" b="0" dirty="0" smtClean="0"/>
              <a:t>recuperadas, </a:t>
            </a:r>
            <a:r>
              <a:rPr lang="pt-BR" sz="1800" b="0" dirty="0"/>
              <a:t>bem como a definição da vocação e o provável gestor(es) de cada </a:t>
            </a:r>
            <a:r>
              <a:rPr lang="pt-BR" sz="1800" b="0" dirty="0" smtClean="0"/>
              <a:t>área </a:t>
            </a:r>
            <a:r>
              <a:rPr lang="pt-BR" sz="1800" b="0" dirty="0"/>
              <a:t>(público ou privado</a:t>
            </a:r>
            <a:r>
              <a:rPr lang="pt-BR" sz="1800" b="0" dirty="0" smtClean="0"/>
              <a:t>);</a:t>
            </a:r>
          </a:p>
          <a:p>
            <a:pPr>
              <a:buSzPct val="120000"/>
            </a:pPr>
            <a:endParaRPr lang="pt-BR" sz="1800" b="0" dirty="0"/>
          </a:p>
          <a:p>
            <a:pPr marL="285750" indent="-285750">
              <a:buSzPct val="120000"/>
              <a:buFont typeface="Wingdings" pitchFamily="2" charset="2"/>
              <a:buChar char="§"/>
            </a:pPr>
            <a:r>
              <a:rPr lang="pt-BR" sz="1800" b="0" dirty="0"/>
              <a:t>A partir deste estudo seria montado um banco de terras onde o Estado (Estado e Municípios</a:t>
            </a:r>
            <a:r>
              <a:rPr lang="pt-BR" sz="1800" b="0" dirty="0" smtClean="0"/>
              <a:t>) exerceria </a:t>
            </a:r>
            <a:r>
              <a:rPr lang="pt-BR" sz="1800" b="0" dirty="0"/>
              <a:t>o direito de </a:t>
            </a:r>
            <a:r>
              <a:rPr lang="pt-BR" sz="1800" b="0" dirty="0" smtClean="0"/>
              <a:t>preempção </a:t>
            </a:r>
            <a:r>
              <a:rPr lang="pt-BR" sz="1800" b="0" dirty="0"/>
              <a:t>e o setor privado </a:t>
            </a:r>
            <a:r>
              <a:rPr lang="pt-BR" sz="1800" b="0" dirty="0" smtClean="0"/>
              <a:t>utilizaria </a:t>
            </a:r>
            <a:r>
              <a:rPr lang="pt-BR" sz="1800" b="0" dirty="0"/>
              <a:t>estas áreas como compensação ambiental dos empreendimentos licenciados pelos órgãos </a:t>
            </a:r>
            <a:r>
              <a:rPr lang="pt-BR" sz="1800" b="0" dirty="0" smtClean="0"/>
              <a:t>ambientais;</a:t>
            </a:r>
            <a:endParaRPr lang="pt-BR" sz="1800" b="0" dirty="0"/>
          </a:p>
        </p:txBody>
      </p:sp>
    </p:spTree>
    <p:extLst>
      <p:ext uri="{BB962C8B-B14F-4D97-AF65-F5344CB8AC3E}">
        <p14:creationId xmlns:p14="http://schemas.microsoft.com/office/powerpoint/2010/main" val="160449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71072" y="1268760"/>
            <a:ext cx="8405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800" dirty="0" smtClean="0"/>
              <a:t>6 – Propostas e Sugestões</a:t>
            </a:r>
            <a:endParaRPr lang="pt-BR" sz="1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90756" y="191683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1800" dirty="0" smtClean="0"/>
              <a:t>CBH </a:t>
            </a:r>
            <a:r>
              <a:rPr lang="pt-BR" sz="1800" dirty="0"/>
              <a:t>Alto Tietê</a:t>
            </a:r>
          </a:p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508186" y="2420888"/>
            <a:ext cx="795224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r>
              <a:rPr lang="pt-BR" sz="1800" dirty="0" smtClean="0"/>
              <a:t>Opções</a:t>
            </a:r>
            <a:r>
              <a:rPr lang="pt-BR" sz="1800" dirty="0"/>
              <a:t>: </a:t>
            </a:r>
            <a:endParaRPr lang="pt-BR" sz="1800" dirty="0" smtClean="0"/>
          </a:p>
          <a:p>
            <a:pPr marL="285750" indent="-285750">
              <a:buSzPct val="120000"/>
              <a:buFont typeface="Wingdings" pitchFamily="2" charset="2"/>
              <a:buChar char="§"/>
            </a:pPr>
            <a:r>
              <a:rPr lang="pt-BR" sz="1800" b="0" dirty="0"/>
              <a:t>Q</a:t>
            </a:r>
            <a:r>
              <a:rPr lang="pt-BR" sz="1800" b="0" dirty="0" smtClean="0"/>
              <a:t>uando </a:t>
            </a:r>
            <a:r>
              <a:rPr lang="pt-BR" sz="1800" b="0" dirty="0"/>
              <a:t>áreas de parques </a:t>
            </a:r>
            <a:r>
              <a:rPr lang="pt-BR" sz="1800" b="0" dirty="0" smtClean="0"/>
              <a:t>públicos, </a:t>
            </a:r>
            <a:r>
              <a:rPr lang="pt-BR" sz="1800" b="0" dirty="0"/>
              <a:t>os ativos passariam para o Estado</a:t>
            </a:r>
            <a:r>
              <a:rPr lang="pt-BR" sz="1800" b="0" dirty="0" smtClean="0"/>
              <a:t>;</a:t>
            </a:r>
          </a:p>
          <a:p>
            <a:pPr marL="285750" indent="-285750">
              <a:buSzPct val="120000"/>
              <a:buFont typeface="Wingdings" pitchFamily="2" charset="2"/>
              <a:buChar char="§"/>
            </a:pPr>
            <a:endParaRPr lang="pt-BR" sz="1800" b="0" dirty="0" smtClean="0"/>
          </a:p>
          <a:p>
            <a:pPr marL="285750" indent="-285750">
              <a:buSzPct val="120000"/>
              <a:buFont typeface="Wingdings" pitchFamily="2" charset="2"/>
              <a:buChar char="§"/>
            </a:pPr>
            <a:r>
              <a:rPr lang="pt-BR" sz="1800" b="0" dirty="0"/>
              <a:t>Q</a:t>
            </a:r>
            <a:r>
              <a:rPr lang="pt-BR" sz="1800" b="0" dirty="0" smtClean="0"/>
              <a:t>uando </a:t>
            </a:r>
            <a:r>
              <a:rPr lang="pt-BR" sz="1800" b="0" dirty="0"/>
              <a:t>de reserva ambientais privadas, seriam constituídas Sociedades de Propósito </a:t>
            </a:r>
            <a:r>
              <a:rPr lang="pt-BR" sz="1800" b="0" dirty="0" smtClean="0"/>
              <a:t>Específico – </a:t>
            </a:r>
            <a:r>
              <a:rPr lang="pt-BR" sz="1800" b="0" dirty="0" err="1" smtClean="0"/>
              <a:t>SPEs</a:t>
            </a:r>
            <a:r>
              <a:rPr lang="pt-BR" sz="1800" b="0" dirty="0" smtClean="0"/>
              <a:t>, </a:t>
            </a:r>
            <a:r>
              <a:rPr lang="pt-BR" sz="1800" b="0" dirty="0"/>
              <a:t>cabendo aos participantes a responsabilidade pela </a:t>
            </a:r>
            <a:r>
              <a:rPr lang="pt-BR" sz="1800" b="0" dirty="0" smtClean="0"/>
              <a:t>gestão, </a:t>
            </a:r>
            <a:r>
              <a:rPr lang="pt-BR" sz="1800" b="0" dirty="0"/>
              <a:t>inclusive o PSA;</a:t>
            </a:r>
          </a:p>
          <a:p>
            <a:pPr algn="ctr">
              <a:buSzPct val="120000"/>
            </a:pPr>
            <a:endParaRPr lang="pt-BR" sz="1800" dirty="0" smtClean="0"/>
          </a:p>
          <a:p>
            <a:pPr>
              <a:buSzPct val="120000"/>
            </a:pPr>
            <a:r>
              <a:rPr lang="pt-BR" sz="1800" dirty="0" smtClean="0"/>
              <a:t>Conclusão:</a:t>
            </a:r>
          </a:p>
          <a:p>
            <a:pPr marL="285750" indent="-285750">
              <a:buSzPct val="120000"/>
              <a:buFont typeface="Wingdings" pitchFamily="2" charset="2"/>
              <a:buChar char="§"/>
            </a:pPr>
            <a:r>
              <a:rPr lang="pt-BR" sz="1800" b="0" dirty="0" smtClean="0"/>
              <a:t>Para </a:t>
            </a:r>
            <a:r>
              <a:rPr lang="pt-BR" sz="1800" b="0" dirty="0"/>
              <a:t>as duas opções o FEHIDRO participaria dos </a:t>
            </a:r>
            <a:r>
              <a:rPr lang="pt-BR" sz="1800" b="0" dirty="0" smtClean="0"/>
              <a:t>investimentos (implantação);</a:t>
            </a:r>
          </a:p>
          <a:p>
            <a:pPr>
              <a:buSzPct val="120000"/>
            </a:pPr>
            <a:endParaRPr lang="pt-BR" sz="1800" b="0" dirty="0"/>
          </a:p>
          <a:p>
            <a:pPr marL="285750" indent="-285750">
              <a:buSzPct val="120000"/>
              <a:buFont typeface="Wingdings" pitchFamily="2" charset="2"/>
              <a:buChar char="§"/>
            </a:pPr>
            <a:r>
              <a:rPr lang="pt-BR" sz="1800" b="0" dirty="0"/>
              <a:t>Para as duas opções caberia aos gestores a responsabilidade total do </a:t>
            </a:r>
            <a:r>
              <a:rPr lang="pt-BR" sz="1800" b="0" dirty="0" smtClean="0"/>
              <a:t>custeio (manutenção) </a:t>
            </a:r>
            <a:r>
              <a:rPr lang="pt-BR" sz="1800" b="0" dirty="0"/>
              <a:t>e do </a:t>
            </a:r>
            <a:r>
              <a:rPr lang="pt-BR" sz="1800" b="0" dirty="0" smtClean="0"/>
              <a:t>PSA, </a:t>
            </a:r>
            <a:r>
              <a:rPr lang="pt-BR" sz="1800" b="0" dirty="0"/>
              <a:t>quando couber</a:t>
            </a:r>
            <a:r>
              <a:rPr lang="pt-BR" sz="1800" b="0" dirty="0" smtClean="0"/>
              <a:t>.</a:t>
            </a:r>
            <a:endParaRPr lang="pt-BR" sz="1800" b="0" dirty="0"/>
          </a:p>
        </p:txBody>
      </p:sp>
    </p:spTree>
    <p:extLst>
      <p:ext uri="{BB962C8B-B14F-4D97-AF65-F5344CB8AC3E}">
        <p14:creationId xmlns:p14="http://schemas.microsoft.com/office/powerpoint/2010/main" val="205365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71072" y="1268760"/>
            <a:ext cx="8405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800" dirty="0"/>
              <a:t>1 - A viabilidade do pagamento por Serviços ambientais – PSA na UGRHI, como ferramenta de apoio à proteção, conservação e/ou recuperação dos recursos hídricos, está sendo estudada pelo CBH? Se sim, em que estágio se encontra essa avaliação?</a:t>
            </a:r>
            <a:endParaRPr lang="pt-BR" sz="1800" b="1" dirty="0">
              <a:solidFill>
                <a:schemeClr val="tx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71364" y="5351139"/>
            <a:ext cx="60486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1200" dirty="0" smtClean="0"/>
              <a:t>a) Inicial </a:t>
            </a:r>
            <a:r>
              <a:rPr lang="pt-BR" sz="1200" dirty="0"/>
              <a:t>(articulação interna para compreensão e avaliação do tema, definição de eventuais providências).</a:t>
            </a:r>
          </a:p>
          <a:p>
            <a:pPr lvl="0"/>
            <a:r>
              <a:rPr lang="pt-BR" sz="1200" dirty="0" smtClean="0"/>
              <a:t>b) Intermediário </a:t>
            </a:r>
            <a:r>
              <a:rPr lang="pt-BR" sz="1200" dirty="0"/>
              <a:t>(estudos de viabilidade técnico-financeira, identificação de prioridades, montagem de programas).</a:t>
            </a:r>
          </a:p>
          <a:p>
            <a:pPr lvl="0"/>
            <a:r>
              <a:rPr lang="pt-BR" sz="1200" dirty="0" smtClean="0"/>
              <a:t>c) Avançado </a:t>
            </a:r>
            <a:r>
              <a:rPr lang="pt-BR" sz="1200" dirty="0"/>
              <a:t>(aprovação de programa e providência para implementação).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2219" y="5029622"/>
            <a:ext cx="2915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Total de respostas: 10 UGRHIS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469089"/>
            <a:ext cx="4032448" cy="2472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81" y="2469089"/>
            <a:ext cx="4525644" cy="2472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942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71072" y="1268760"/>
            <a:ext cx="8405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800" dirty="0" smtClean="0"/>
              <a:t>2 </a:t>
            </a:r>
            <a:r>
              <a:rPr lang="pt-BR" sz="1800" dirty="0"/>
              <a:t>- Considerando a proteção dos recursos hídricos, quais modalidades de PSA podem ser consideradas relevantes na </a:t>
            </a:r>
            <a:r>
              <a:rPr lang="pt-BR" sz="1800" dirty="0" smtClean="0"/>
              <a:t>UGRHI?</a:t>
            </a:r>
            <a:endParaRPr lang="pt-BR" sz="18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341349" y="5847805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1200" dirty="0" smtClean="0"/>
              <a:t>a) Recuperação </a:t>
            </a:r>
            <a:r>
              <a:rPr lang="pt-BR" sz="1200" dirty="0"/>
              <a:t>de </a:t>
            </a:r>
            <a:r>
              <a:rPr lang="pt-BR" sz="1200" dirty="0" err="1"/>
              <a:t>APPs</a:t>
            </a:r>
            <a:r>
              <a:rPr lang="pt-BR" sz="1200" dirty="0"/>
              <a:t>, nascentes ou olhos d’água</a:t>
            </a:r>
            <a:r>
              <a:rPr lang="pt-BR" sz="1200" dirty="0" smtClean="0"/>
              <a:t>.</a:t>
            </a:r>
            <a:endParaRPr lang="pt-BR" sz="1200" dirty="0"/>
          </a:p>
          <a:p>
            <a:pPr lvl="0"/>
            <a:r>
              <a:rPr lang="pt-BR" sz="1200" dirty="0" smtClean="0"/>
              <a:t>b) Redução </a:t>
            </a:r>
            <a:r>
              <a:rPr lang="pt-BR" sz="1200" dirty="0"/>
              <a:t>dos processos de erosão e assoreamento dos corpos d’água</a:t>
            </a:r>
            <a:r>
              <a:rPr lang="pt-BR" sz="1200" dirty="0" smtClean="0"/>
              <a:t>.</a:t>
            </a:r>
            <a:endParaRPr lang="pt-BR" sz="1200" dirty="0"/>
          </a:p>
          <a:p>
            <a:r>
              <a:rPr lang="pt-BR" sz="1200" dirty="0" smtClean="0"/>
              <a:t>c) Outras </a:t>
            </a:r>
            <a:r>
              <a:rPr lang="pt-BR" sz="1200" dirty="0"/>
              <a:t>(especificar).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48245" y="1891619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Todos </a:t>
            </a:r>
            <a:r>
              <a:rPr lang="pt-BR" dirty="0" err="1" smtClean="0"/>
              <a:t>CBHs</a:t>
            </a:r>
            <a:r>
              <a:rPr lang="pt-BR" dirty="0" smtClean="0"/>
              <a:t> consideraram as alternativas “a” e “b” como modalidades relevantes de PSA na UGRHI</a:t>
            </a:r>
            <a:endParaRPr lang="pt-BR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414839"/>
            <a:ext cx="4824535" cy="3432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5940152" y="5863193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Total de respostas: 10 UGRHIS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7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7504" y="126876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800" dirty="0" smtClean="0"/>
              <a:t>3 </a:t>
            </a:r>
            <a:r>
              <a:rPr lang="pt-BR" sz="1800" dirty="0"/>
              <a:t>- O CBH já utilizou/utiliza recursos FEHIDRO (incluindo cobrança) para financiamento de projetos relacionados à PSA?</a:t>
            </a:r>
            <a:endParaRPr lang="pt-BR" sz="1800" b="1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9512" y="5371190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Total de respostas: 10 UGRHIS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4536504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420888"/>
            <a:ext cx="4176464" cy="284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409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71072" y="1268760"/>
            <a:ext cx="84053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800" dirty="0" smtClean="0"/>
              <a:t>4 </a:t>
            </a:r>
            <a:r>
              <a:rPr lang="pt-BR" sz="1800" dirty="0"/>
              <a:t>- Quais as principais dificuldades identificadas pelo CBH para utilização de recursos FEHIDRO (inclusive cobrança), visando à implementação do PSA na UGRHI (assinalar uma ou mais alternativas)?</a:t>
            </a:r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49" y="4542194"/>
            <a:ext cx="2952328" cy="176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167" y="2276871"/>
            <a:ext cx="504056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75778" y="3212976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Total de respostas: 10 UGRHIS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6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71072" y="1268760"/>
            <a:ext cx="84053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800" dirty="0"/>
              <a:t>5</a:t>
            </a:r>
            <a:r>
              <a:rPr lang="pt-BR" sz="1800" dirty="0" smtClean="0"/>
              <a:t> </a:t>
            </a:r>
            <a:r>
              <a:rPr lang="pt-BR" sz="1800" dirty="0"/>
              <a:t>- Com relação à resposta anterior, especificar o que deve ser ajustado – em termos da legislação, procedimentos administrativos, técnicos, operacionais, </a:t>
            </a:r>
            <a:r>
              <a:rPr lang="pt-BR" sz="1800" dirty="0" err="1"/>
              <a:t>etc</a:t>
            </a:r>
            <a:r>
              <a:rPr lang="pt-BR" sz="1800" dirty="0"/>
              <a:t> – para superar as dificuldades identificadas.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48880"/>
            <a:ext cx="6408712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449428" y="6102114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Total de respostas: 10 UGRHIS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71072" y="1268760"/>
            <a:ext cx="8405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800" dirty="0" smtClean="0"/>
              <a:t>6 – Propostas e Sugestões</a:t>
            </a:r>
            <a:endParaRPr lang="pt-BR" sz="18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695127" y="2204864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pt-BR" sz="1600" b="0" dirty="0" smtClean="0"/>
              <a:t>Identificar agente técnico para estudos e planejamento (sugestão: CATI) - LN e SJD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pt-BR" sz="1600" b="0" dirty="0"/>
          </a:p>
          <a:p>
            <a:pPr marL="285750" indent="-285750"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pt-BR" sz="1600" b="0" dirty="0" smtClean="0"/>
              <a:t>Dar celeridade ao processo de análise e prestação de contas - LN</a:t>
            </a:r>
          </a:p>
          <a:p>
            <a:pPr>
              <a:buClr>
                <a:schemeClr val="tx2"/>
              </a:buClr>
              <a:buSzPct val="120000"/>
            </a:pPr>
            <a:endParaRPr lang="pt-BR" sz="1600" b="0" dirty="0" smtClean="0"/>
          </a:p>
          <a:p>
            <a:pPr marL="285750" indent="-285750"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pt-BR" sz="1600" b="0" dirty="0" smtClean="0"/>
              <a:t>Viabilizar que a Fundação Agência se constitua como tomador de recursos, efetuando o repasse para o provedor dos serviços ambientais - SMT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pt-BR" sz="1600" b="0" dirty="0"/>
          </a:p>
          <a:p>
            <a:pPr marL="285750" indent="-285750"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pt-BR" sz="1600" b="0" dirty="0" smtClean="0"/>
              <a:t>Definir o mecanismo de pagamento aos provedores a ser utilizado pelo tomador de recursos do empreendimento FEHIDRO ou Cobrança - TG     </a:t>
            </a:r>
            <a:endParaRPr lang="pt-BR" sz="1600" b="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63469" y="1772816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/>
              <a:t>Procedimentos </a:t>
            </a:r>
            <a:r>
              <a:rPr lang="pt-BR" sz="1800" dirty="0" smtClean="0"/>
              <a:t>Administrativos:</a:t>
            </a:r>
            <a:endParaRPr lang="pt-BR" sz="1800" dirty="0"/>
          </a:p>
          <a:p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695127" y="4672786"/>
            <a:ext cx="797073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dirty="0"/>
              <a:t>Procedimentos Técnicos</a:t>
            </a:r>
            <a:r>
              <a:rPr lang="pt-BR" sz="1800" dirty="0" smtClean="0"/>
              <a:t>:</a:t>
            </a:r>
          </a:p>
          <a:p>
            <a:endParaRPr lang="pt-BR" sz="1800" dirty="0" smtClean="0"/>
          </a:p>
          <a:p>
            <a:pPr marL="285750" indent="-285750">
              <a:buSzPct val="120000"/>
              <a:buFont typeface="Wingdings" pitchFamily="2" charset="2"/>
              <a:buChar char="§"/>
            </a:pPr>
            <a:r>
              <a:rPr lang="pt-BR" sz="1600" b="0" dirty="0"/>
              <a:t>Definição de metodologia para aferição, pelos agentes técnicos do FEHIDRO, da realização das ações a serem empreendidas pelos provedores, considerando-se a diversidade de possíveis ações (conservação de vegetação primária e secundária restauração florestal; conservação do solo </a:t>
            </a:r>
            <a:r>
              <a:rPr lang="pt-BR" sz="1600" b="0" dirty="0" err="1"/>
              <a:t>etc</a:t>
            </a:r>
            <a:r>
              <a:rPr lang="pt-BR" sz="1600" b="0" dirty="0"/>
              <a:t>) - TG</a:t>
            </a:r>
          </a:p>
          <a:p>
            <a:endParaRPr lang="pt-BR" sz="1800" dirty="0" smtClean="0"/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69242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71072" y="1268760"/>
            <a:ext cx="8405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800" dirty="0" smtClean="0"/>
              <a:t>6 – Propostas e Sugestões</a:t>
            </a:r>
            <a:endParaRPr lang="pt-BR" sz="18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683181" y="2429599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pt-BR" sz="2000" b="0" dirty="0"/>
              <a:t>Adaptar a legislação para incentivar o produtor rural a prover os serviços ambientais, como aconteceu com o FECOP (programa Mina D’água</a:t>
            </a:r>
            <a:r>
              <a:rPr lang="pt-BR" sz="2000" b="0" dirty="0" smtClean="0"/>
              <a:t>) – RB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pt-BR" sz="2000" b="0" dirty="0"/>
          </a:p>
          <a:p>
            <a:pPr marL="285750" indent="-285750"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pt-BR" sz="2000" b="0" dirty="0"/>
              <a:t>Viabilizar a execução de projetos por entidades da sociedade civil sem fins lucrativos (remuneração de técnicos dessas instituições, contratação de mão-de-obra e produtos locais, remunerar serviços de administração</a:t>
            </a:r>
            <a:r>
              <a:rPr lang="pt-BR" sz="2000" b="0" dirty="0" smtClean="0"/>
              <a:t>) – LN e RB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pt-BR" sz="2000" b="0" dirty="0"/>
          </a:p>
          <a:p>
            <a:pPr marL="285750" indent="-285750"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pt-BR" sz="2000" b="0" dirty="0"/>
              <a:t>Incluir capitulo especifico sobre este tema, pois as relações institucionais e jurídicas são muito diferentes dos demais estudos, projetos, serviços e obras previstos no </a:t>
            </a:r>
            <a:r>
              <a:rPr lang="pt-BR" sz="2000" b="0" dirty="0" smtClean="0"/>
              <a:t>manual – PCJ, SMT e SJD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83568" y="1844824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smtClean="0"/>
              <a:t>M.P.O:</a:t>
            </a:r>
            <a:endParaRPr lang="pt-BR" sz="1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136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71072" y="1268760"/>
            <a:ext cx="8405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800" dirty="0" smtClean="0"/>
              <a:t>6 – Propostas e Sugestões</a:t>
            </a:r>
            <a:endParaRPr lang="pt-BR" sz="1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9552" y="191683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/>
              <a:t>Fontes de </a:t>
            </a:r>
            <a:r>
              <a:rPr lang="pt-BR" sz="1800" dirty="0" smtClean="0"/>
              <a:t>Recursos: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559104" y="2420888"/>
            <a:ext cx="81893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20000"/>
              <a:buFont typeface="Wingdings" pitchFamily="2" charset="2"/>
              <a:buChar char="§"/>
            </a:pPr>
            <a:r>
              <a:rPr lang="pt-BR" sz="2000" b="0" dirty="0" smtClean="0"/>
              <a:t>Viabilizar </a:t>
            </a:r>
            <a:r>
              <a:rPr lang="pt-BR" sz="2000" b="0" dirty="0"/>
              <a:t>a utilização </a:t>
            </a:r>
            <a:r>
              <a:rPr lang="pt-BR" sz="2000" b="0" dirty="0" smtClean="0"/>
              <a:t>de recursos FEHIDRO </a:t>
            </a:r>
            <a:r>
              <a:rPr lang="pt-BR" sz="2000" b="0" dirty="0"/>
              <a:t>para o pagamento de </a:t>
            </a:r>
            <a:r>
              <a:rPr lang="pt-BR" sz="2000" b="0" dirty="0" smtClean="0"/>
              <a:t>provedores – LN</a:t>
            </a:r>
            <a:endParaRPr lang="pt-BR" sz="2000" b="0" dirty="0"/>
          </a:p>
          <a:p>
            <a:pPr marL="285750" indent="-285750">
              <a:buSzPct val="120000"/>
              <a:buFont typeface="Wingdings" pitchFamily="2" charset="2"/>
              <a:buChar char="§"/>
            </a:pPr>
            <a:r>
              <a:rPr lang="pt-BR" sz="2000" b="0" dirty="0"/>
              <a:t>Prospectar fontes alternativas de recursos para efetuar o pagamento aos </a:t>
            </a:r>
            <a:r>
              <a:rPr lang="pt-BR" sz="2000" b="0" dirty="0" smtClean="0"/>
              <a:t>provedores – LN, </a:t>
            </a:r>
            <a:r>
              <a:rPr lang="pt-BR" sz="2000" b="0" dirty="0"/>
              <a:t>AT, TG</a:t>
            </a:r>
          </a:p>
          <a:p>
            <a:pPr marL="285750" indent="-285750">
              <a:buSzPct val="120000"/>
              <a:buFont typeface="Wingdings" pitchFamily="2" charset="2"/>
              <a:buChar char="§"/>
            </a:pPr>
            <a:r>
              <a:rPr lang="pt-BR" sz="2000" b="0" dirty="0"/>
              <a:t>Arrecadação de parte do recurso da cobrança para ser destinada a um fundo de PSA do </a:t>
            </a:r>
            <a:r>
              <a:rPr lang="pt-BR" sz="2000" b="0" dirty="0" smtClean="0"/>
              <a:t>Comitê – SMT</a:t>
            </a:r>
            <a:endParaRPr lang="pt-BR" sz="2000" b="0" dirty="0"/>
          </a:p>
          <a:p>
            <a:pPr marL="285750" indent="-285750">
              <a:buSzPct val="120000"/>
              <a:buFont typeface="Wingdings" pitchFamily="2" charset="2"/>
              <a:buChar char="§"/>
            </a:pPr>
            <a:r>
              <a:rPr lang="pt-BR" sz="2000" b="0" dirty="0"/>
              <a:t>Abatimento do valor da cobrança nos casos específicos em que os usuários se constituem como provedores de serviços </a:t>
            </a:r>
            <a:r>
              <a:rPr lang="pt-BR" sz="2000" b="0" dirty="0" smtClean="0"/>
              <a:t>ambientais – SMT</a:t>
            </a:r>
            <a:endParaRPr lang="pt-BR" sz="2000" b="0" dirty="0"/>
          </a:p>
          <a:p>
            <a:pPr marL="285750" indent="-285750">
              <a:buSzPct val="120000"/>
              <a:buFont typeface="Wingdings" pitchFamily="2" charset="2"/>
              <a:buChar char="§"/>
            </a:pPr>
            <a:r>
              <a:rPr lang="pt-BR" sz="2000" b="0" dirty="0"/>
              <a:t>Incluir nos contratos municipais com a SABESP o compromisso da empresa em apoiar financeiramente os projetos de PSA nos mananciais de abastecimento </a:t>
            </a:r>
            <a:r>
              <a:rPr lang="pt-BR" sz="2000" b="0" dirty="0" smtClean="0"/>
              <a:t>público – LN </a:t>
            </a:r>
            <a:endParaRPr lang="pt-BR" sz="2000" b="0" dirty="0"/>
          </a:p>
        </p:txBody>
      </p:sp>
    </p:spTree>
    <p:extLst>
      <p:ext uri="{BB962C8B-B14F-4D97-AF65-F5344CB8AC3E}">
        <p14:creationId xmlns:p14="http://schemas.microsoft.com/office/powerpoint/2010/main" val="268136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4107</TotalTime>
  <Words>893</Words>
  <Application>Microsoft Office PowerPoint</Application>
  <PresentationFormat>Apresentação na tela (4:3)</PresentationFormat>
  <Paragraphs>77</Paragraphs>
  <Slides>12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2_Personalizar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mgoncalves</dc:creator>
  <cp:lastModifiedBy>Maria Lucia Grisi Grandini Magri</cp:lastModifiedBy>
  <cp:revision>392</cp:revision>
  <cp:lastPrinted>2013-03-05T17:22:21Z</cp:lastPrinted>
  <dcterms:created xsi:type="dcterms:W3CDTF">2011-08-18T19:42:16Z</dcterms:created>
  <dcterms:modified xsi:type="dcterms:W3CDTF">2017-11-21T11:20:40Z</dcterms:modified>
</cp:coreProperties>
</file>