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08" autoAdjust="0"/>
    <p:restoredTop sz="94660"/>
  </p:normalViewPr>
  <p:slideViewPr>
    <p:cSldViewPr snapToGrid="0">
      <p:cViewPr>
        <p:scale>
          <a:sx n="100" d="100"/>
          <a:sy n="100" d="100"/>
        </p:scale>
        <p:origin x="-972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B7F744-276D-474C-93D9-40F15B4296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D88E427-DC33-4FA6-A1BF-B91A5588F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AA44AB7-B1D4-4EC8-A510-56545514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740D7FC-2418-4448-9C36-27F410D8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FEC893E-B5AB-4ED2-8736-0FBD786E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395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E1FD391-C26F-46AE-A7DB-22D1E6FE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9492F470-41D0-4B75-A361-10761F48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5CBBEBA-5C59-44D5-BB44-B029576C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E5301D39-4CE9-4520-8525-5647CD66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7657278D-2375-4581-96D7-1E93C128C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0303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F862474-AE38-428C-9C49-CF231CEE1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3F72AD9D-5B57-445C-B879-82BBD701E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64BD694-D00F-42C7-8ECB-9F386253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3B1A076-3308-4E89-8130-0DFA0C728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88EE9D2-6509-4BD9-B4E9-18317015A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2138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67769F-AC7E-4BCA-889B-92DF8FEE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671F856F-3F9F-4A2D-94FD-F0CE629F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4B6B806-B35C-4389-96ED-740D5A9B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0ABC2FAE-8E7A-4194-A727-156941882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2D127711-2793-45BC-8C37-2F6EE152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338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B97A4F-848C-4111-99CB-9C340BEC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A5E5C7FC-F167-4DE1-BC15-7FD8C911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EBF30BF-6EF6-4D23-A553-8535E7BDF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6AC7C2A8-B96F-4517-BAAA-E8ECB5B3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E83B347-330C-4B76-B99C-A9021182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96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63EC12C-0AD3-47D9-8CEA-B0F407E5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CDB0290-E7E7-4726-A755-B737E2F1B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A2A19C18-AC3C-4DCF-B51C-D0D83C216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949D1538-8937-41B4-BD18-0CE56E47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0DA1C4A2-A8AD-4D04-AAC4-5ADD4A83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7D13655C-F26E-4011-A595-5C8DD005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9347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73E38A-A77B-49A4-9CF9-F9F403E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718B3B65-1E5F-4FBD-8880-592F10CE6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8C79507-E971-4F25-8C5B-ADECDDE8C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E18C0F26-2490-44E9-B540-348621FC1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7B016863-1A93-4C7E-BD57-A7E9A5E1CD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C6DD874C-7B00-4D2C-8C09-B1BBBC0B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98F605E6-652D-4166-A690-24048DA1F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05CD0572-1500-43C3-AA7A-5B70F940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438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3B591D7-677F-4825-9B30-DCAC07DA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5B69145C-3CF5-4C1B-A4E7-CF8746AC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2BEB07B2-9E26-4A36-9C07-0C8A0AB4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044920CA-660E-4185-BED3-999B6321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102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16D39174-28EB-4AB9-B5F5-7C8D6854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D8536775-FC75-4710-8CB8-D1BCFF37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17ADA5D2-9A9B-4345-BF6C-4FF6745A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5653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091CC6-6658-479D-8D1B-08FBBD31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3C15609-A50B-4F07-B0AC-6F36835D4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2F3CB617-9F87-46AF-91F8-10001C2E6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B4F29CF8-140A-4187-89CC-F767077D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283FC6F5-434C-493F-A310-E2BA9B88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75BD0B5-A291-471F-97DF-EA9A6D44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353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0AE872-2E86-4942-954A-F5AD0935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FF09436A-0176-4DF2-B161-65CCF4292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A84F0305-41BC-43ED-BBD1-70DF673BE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09C997E8-19D4-4615-AEA6-DD9EB5203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E2584FBE-0EEB-462F-9330-1B1D2984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8AC1A61-581F-414F-A43F-85C19B52A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0255D0EE-BB6F-4C48-9FEA-95E7A6989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08475C0B-2196-4AC2-A4A2-F68255420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91DAB021-558E-4350-9020-DA928C6D1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D6582-C280-4F91-9FBE-A9C9DA8BFFB8}" type="datetimeFigureOut">
              <a:rPr lang="pt-BR" smtClean="0"/>
              <a:pPr/>
              <a:t>21/01/2021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CF761CF-15DF-40A0-A83B-1B5F3CC16C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018864F-5786-468C-ADFE-79FEEDAC3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B266F-4C2B-45A6-98A7-B3D3AA952BB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2896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D1D99154-0550-4E23-A6E4-5A20237D5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9" b="69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401E1F0-3A80-411A-B4D8-F25C0C115A00}"/>
              </a:ext>
            </a:extLst>
          </p:cNvPr>
          <p:cNvSpPr txBox="1"/>
          <p:nvPr/>
        </p:nvSpPr>
        <p:spPr>
          <a:xfrm>
            <a:off x="3688264" y="2823134"/>
            <a:ext cx="530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rial" panose="020B0604020202020204" pitchFamily="34" charset="0"/>
                <a:cs typeface="Arial" panose="020B0604020202020204" pitchFamily="34" charset="0"/>
              </a:rPr>
              <a:t>Sala de Situação</a:t>
            </a:r>
          </a:p>
          <a:p>
            <a:pPr algn="ctr"/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A791F502-B2B2-4454-B18A-4FEB4DF5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689" y="193103"/>
            <a:ext cx="5935462" cy="18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45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3" t="9080" r="3046" b="7556"/>
          <a:stretch/>
        </p:blipFill>
        <p:spPr>
          <a:xfrm>
            <a:off x="1237129" y="968188"/>
            <a:ext cx="10165978" cy="509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9464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0"/>
            <a:ext cx="12296274" cy="69662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3942" y="5853121"/>
            <a:ext cx="1539831" cy="153983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l="11767" t="17580" r="10101" b="5949"/>
          <a:stretch/>
        </p:blipFill>
        <p:spPr>
          <a:xfrm>
            <a:off x="76375" y="389965"/>
            <a:ext cx="10947975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9010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40186"/>
            <a:ext cx="12296274" cy="69662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3942" y="5853121"/>
            <a:ext cx="1539831" cy="1539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11209" t="13236" r="9935" b="7169"/>
          <a:stretch/>
        </p:blipFill>
        <p:spPr>
          <a:xfrm>
            <a:off x="1048871" y="739588"/>
            <a:ext cx="10260105" cy="58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139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40186"/>
            <a:ext cx="12296274" cy="69662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3942" y="5853121"/>
            <a:ext cx="1539831" cy="1539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9555" t="13235" r="9728" b="7721"/>
          <a:stretch/>
        </p:blipFill>
        <p:spPr>
          <a:xfrm>
            <a:off x="833717" y="739588"/>
            <a:ext cx="10502153" cy="57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73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40186"/>
            <a:ext cx="12296274" cy="69662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3942" y="5853121"/>
            <a:ext cx="1539831" cy="153983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/>
          <a:srcRect l="9039" t="14890" r="10038" b="5698"/>
          <a:stretch/>
        </p:blipFill>
        <p:spPr>
          <a:xfrm>
            <a:off x="766481" y="860612"/>
            <a:ext cx="10529047" cy="580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686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5" y="-108284"/>
            <a:ext cx="12296274" cy="696628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54117" y="29421"/>
            <a:ext cx="10515600" cy="811407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Situação dos reservatórios 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Paranapanema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em 07/12/2020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7328" t="31584" r="15131" b="11012"/>
          <a:stretch/>
        </p:blipFill>
        <p:spPr>
          <a:xfrm>
            <a:off x="754817" y="1375690"/>
            <a:ext cx="10690310" cy="51673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17401" t="50553" r="15095" b="42953"/>
          <a:stretch/>
        </p:blipFill>
        <p:spPr>
          <a:xfrm>
            <a:off x="754117" y="878445"/>
            <a:ext cx="10691710" cy="5785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530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5" y="-108284"/>
            <a:ext cx="12296274" cy="69662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9064" t="15993" r="14689" b="26103"/>
          <a:stretch/>
        </p:blipFill>
        <p:spPr>
          <a:xfrm>
            <a:off x="754117" y="1264023"/>
            <a:ext cx="10535024" cy="517711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54117" y="29421"/>
            <a:ext cx="10515600" cy="811407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Situação dos reservatórios do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Paranapanema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em 19/01/2021</a:t>
            </a:r>
          </a:p>
        </p:txBody>
      </p:sp>
    </p:spTree>
    <p:extLst>
      <p:ext uri="{BB962C8B-B14F-4D97-AF65-F5344CB8AC3E}">
        <p14:creationId xmlns:p14="http://schemas.microsoft.com/office/powerpoint/2010/main" xmlns="" val="81411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67735"/>
            <a:ext cx="12296274" cy="696628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7484" y="107281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POSTURA DO COMITÊ NAS REUNIÕES DA SALA DE CRISE</a:t>
            </a:r>
            <a: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Com o apoio de todos os envolvidos, principalmente dos órgãos gestores (ANA, IAT e DAEE)</a:t>
            </a: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21865" y="2506662"/>
            <a:ext cx="10515600" cy="4351338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Privilegiar os usos múltiplos;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Manter os níveis dos reservatórios o mais alto possível nos períodos de estiagem;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Manter os volumes reservados nos dois reservatórios de montante (Jurumirim e Chavantes) com, no mínimo, 20% do volume útil;</a:t>
            </a:r>
          </a:p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Preservar as vazões ecológicas na defluência de todas as usinas da Bacia do Paranapanema;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380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67735"/>
            <a:ext cx="12296274" cy="696628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NAS ÚLTIMAS REUNIÕES DA SALA DE CRISE FORAM INDICADAS AO CBH PARANAPANEMA ALGUMAS AÇÕES NECESSÁRIAS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PISCICULTURA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Neste Cenário de produção de </a:t>
            </a:r>
            <a:r>
              <a:rPr lang="pt-BR" b="1" u="sng" dirty="0">
                <a:latin typeface="Arial" panose="020B0604020202020204" pitchFamily="34" charset="0"/>
                <a:cs typeface="Arial" panose="020B0604020202020204" pitchFamily="34" charset="0"/>
              </a:rPr>
              <a:t>63 mil toneladas de peixe / ano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tilápia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), onde a variação dos níveis dos reservatórios, com possibilidade de rebaixamento a níveis inferiores do zero do volume útil, interferem na produtividade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que fazer?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Proposta - Grupos de trabalho para estudar os perímetros mencionados no PIRH com a participação de piscicultores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0193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67735"/>
            <a:ext cx="12296274" cy="696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NAS ÚLTIMAS REUNIÕES DA SALA DE CRISE FORAM INDICADAS AO CBH PARANAPANEMA ALGUMAS AÇÕES NECESSÁRIAS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a enorme quantidade de empreendimentos turísticos nos reservatórios do Paranapanema, inclusive com a instalação de uma marca turística para a região de Ribeirão Claro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Carlópolis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(ANGRA DOCE)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que fazer?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Proposta – Grupo de trabalho com expectativa de análise das variações dos reservatórios e o impacto no turismo, contando com membros do setor turístico.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44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1" y="1"/>
            <a:ext cx="12296274" cy="69662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D51397F-80F3-4116-9477-360109BA2244}"/>
              </a:ext>
            </a:extLst>
          </p:cNvPr>
          <p:cNvSpPr/>
          <p:nvPr/>
        </p:nvSpPr>
        <p:spPr>
          <a:xfrm>
            <a:off x="72749" y="74500"/>
            <a:ext cx="1218634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reservatórios na Bacia Hidrográfica do Rio Paranapanema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F78E553-D711-4722-AEEA-7F6DC8117957}"/>
              </a:ext>
            </a:extLst>
          </p:cNvPr>
          <p:cNvSpPr/>
          <p:nvPr/>
        </p:nvSpPr>
        <p:spPr>
          <a:xfrm>
            <a:off x="202005" y="1113973"/>
            <a:ext cx="5761915" cy="46300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400" b="1" dirty="0"/>
              <a:t>COMPETÊNCIA DO CBH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promover o debate das questões relacionadas aos recursos hídricos e articular a atuação das entidades intervenientes;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arbitrar, em primeira instância administrativa, os conflitos relacionados aos recursos hídricos, quando couber, em articulação com os Comitês de Bacias Hidrográficas de rios afluentes ao Rio Paranapanema;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96BE9FC-54B7-41DF-BD28-5F963A9348AE}"/>
              </a:ext>
            </a:extLst>
          </p:cNvPr>
          <p:cNvSpPr/>
          <p:nvPr/>
        </p:nvSpPr>
        <p:spPr>
          <a:xfrm>
            <a:off x="6096000" y="1100292"/>
            <a:ext cx="5359153" cy="304698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400" b="1" dirty="0"/>
              <a:t>PREVISÃO NO PIRH PARANAPANEMA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GRH.A.1.6 – Elaborar estudo de avaliação e impacto da variação do Regime Operacional dos Reservatórios da UHE da calha do Paranapanema para subsidiar as emissões de outorgas no rio Federal.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700123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67735"/>
            <a:ext cx="12296274" cy="696628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REGRAS OPERATIVAS PARA OS RESERVATÓRIOS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a necessidade de estabelecer normas operativas para as diversas situações e tempos.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fazer?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Criar um grupo de trabalho que possa, aproveitando a experiência de outros comitês (PCJ, PARAIBA ) e considerando as particularidade de regimes hídricos e usos múltiplos no Rio Paranapanema, definir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normas operativas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os reservatórios.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NAS ÚLTIMAS REUNIÕES DA SALA DE CRISE FORAM INDICADAS AO CBH PARANAPANEMA ALGUMAS AÇÕES NECESSÁRIAS</a:t>
            </a: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2384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4" y="67735"/>
            <a:ext cx="12296274" cy="6966284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ANÁLISES OUTORGAS E MONITORAMENTO DAS PCHS QUE  OPERAM NOS AFLUENTES DO PARANAPANEMA (DOMÍNIO DOS ESTADOS)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Aprimoramento das condições de outorgas e do monitoramento das PCHS.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Como fazer?</a:t>
            </a:r>
          </a:p>
          <a:p>
            <a:pPr marL="0" indent="0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Estimular os Comitês afluentes a desenvolver estudos e definir normas de outorga para estes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empreedimentos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NAS ÚLTIMAS REUNIÕES DA SALA DE CRISE FORAM INDICADAS AO CBH PARANAPANEMA ALGUMAS AÇÕES NECESSÁRIAS</a:t>
            </a:r>
            <a:endParaRPr lang="pt-BR" sz="28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742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1" y="1"/>
            <a:ext cx="12296274" cy="6966284"/>
          </a:xfrm>
          <a:prstGeom prst="rect">
            <a:avLst/>
          </a:prstGeom>
        </p:spPr>
      </p:pic>
      <p:sp>
        <p:nvSpPr>
          <p:cNvPr id="4" name="Espaço Reservado para Conteúdo 3"/>
          <p:cNvSpPr>
            <a:spLocks noGrp="1" noChangeArrowheads="1"/>
          </p:cNvSpPr>
          <p:nvPr>
            <p:ph idx="1"/>
          </p:nvPr>
        </p:nvSpPr>
        <p:spPr bwMode="auto">
          <a:xfrm>
            <a:off x="838198" y="2506662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6600" dirty="0">
                <a:solidFill>
                  <a:srgbClr val="11111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OBRIGADO</a:t>
            </a:r>
          </a:p>
        </p:txBody>
      </p:sp>
      <p:sp>
        <p:nvSpPr>
          <p:cNvPr id="5" name="Retângulo 6"/>
          <p:cNvSpPr>
            <a:spLocks noChangeArrowheads="1"/>
          </p:cNvSpPr>
          <p:nvPr/>
        </p:nvSpPr>
        <p:spPr bwMode="auto">
          <a:xfrm>
            <a:off x="4167186" y="4234424"/>
            <a:ext cx="3857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solidFill>
                  <a:srgbClr val="11111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http://cbhmp.org/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>
                <a:solidFill>
                  <a:srgbClr val="11111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secretaria@cbhmp.org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791F502-B2B2-4454-B18A-4FEB4DF50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839" y="0"/>
            <a:ext cx="5935462" cy="187975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491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="" xmlns:a16="http://schemas.microsoft.com/office/drawing/2014/main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5" y="0"/>
            <a:ext cx="12296274" cy="69662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7D51397F-80F3-4116-9477-360109BA2244}"/>
              </a:ext>
            </a:extLst>
          </p:cNvPr>
          <p:cNvSpPr/>
          <p:nvPr/>
        </p:nvSpPr>
        <p:spPr>
          <a:xfrm>
            <a:off x="84232" y="0"/>
            <a:ext cx="344036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de Situação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7F78E553-D711-4722-AEEA-7F6DC8117957}"/>
              </a:ext>
            </a:extLst>
          </p:cNvPr>
          <p:cNvSpPr/>
          <p:nvPr/>
        </p:nvSpPr>
        <p:spPr>
          <a:xfrm>
            <a:off x="1" y="1222265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000" b="1" dirty="0"/>
              <a:t>HISTÓRICO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Baixos níveis e poucas chuvas desde 2014, com intensificação e crise em outubro de 2018;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Instituição da Sala de Situação/Crise em fevereiro de 2019;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Reuniões periódicas.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196BE9FC-54B7-41DF-BD28-5F963A9348AE}"/>
              </a:ext>
            </a:extLst>
          </p:cNvPr>
          <p:cNvSpPr/>
          <p:nvPr/>
        </p:nvSpPr>
        <p:spPr>
          <a:xfrm>
            <a:off x="0" y="2863168"/>
            <a:ext cx="9451910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000" b="1" dirty="0"/>
              <a:t>PARTICIPANTES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Agência Nacional de Águas e Saneamento Básico;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Operador Nacional do Sistema Elétrico (ONS);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Concessionárias de energia (CTG, Votorantim, </a:t>
            </a:r>
            <a:r>
              <a:rPr lang="pt-BR" sz="2000" dirty="0" err="1"/>
              <a:t>etc</a:t>
            </a:r>
            <a:r>
              <a:rPr lang="pt-BR" sz="2000" dirty="0"/>
              <a:t>)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Centro Nacional de Monitoramento e Alertas de Desastres Naturais (</a:t>
            </a:r>
            <a:r>
              <a:rPr lang="pt-BR" sz="2000" dirty="0" err="1"/>
              <a:t>Cemaden</a:t>
            </a:r>
            <a:r>
              <a:rPr lang="pt-BR" sz="2000" dirty="0"/>
              <a:t>);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Departamento de Água e Energia Elétrica pelo Estado de São Paulo;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Instituto Água e Terra, pelo Estado do Paraná;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Agência Nacional de Energia Elétrica (Aneel);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Comitê da Bacia Hidrográfica do Rio Paranapanema e os seis Comitês Afluentes, instituídos nos Estados de São Paulo e Paraná;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Prefeituras Municipais;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Usuários de Recursos Hídricos.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2856B382-BBC0-47D0-89E3-311EEC358332}"/>
              </a:ext>
            </a:extLst>
          </p:cNvPr>
          <p:cNvSpPr/>
          <p:nvPr/>
        </p:nvSpPr>
        <p:spPr>
          <a:xfrm>
            <a:off x="7764684" y="231255"/>
            <a:ext cx="4122595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pt-BR" sz="2000" b="1" dirty="0"/>
              <a:t>REUNIÕES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16 reuniões em 2019;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23 reuniões em 2020;</a:t>
            </a:r>
          </a:p>
          <a:p>
            <a:pPr marL="180000" lvl="0"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02 reuniões em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6998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FE691C8D-3FF3-4CDC-AB4F-4447D5CD2B6B}"/>
              </a:ext>
            </a:extLst>
          </p:cNvPr>
          <p:cNvSpPr/>
          <p:nvPr/>
        </p:nvSpPr>
        <p:spPr>
          <a:xfrm>
            <a:off x="124690" y="180457"/>
            <a:ext cx="12067309" cy="2431435"/>
          </a:xfrm>
          <a:prstGeom prst="rect">
            <a:avLst/>
          </a:prstGeom>
        </p:spPr>
        <p:txBody>
          <a:bodyPr wrap="square" numCol="2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/>
              <a:t>Potencial hidroelétrico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12 usinas hidrelétricas (</a:t>
            </a:r>
            <a:r>
              <a:rPr lang="pt-BR" sz="2000" dirty="0" err="1"/>
              <a:t>UHEs</a:t>
            </a:r>
            <a:r>
              <a:rPr lang="pt-BR" sz="20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18 pequenas centrais hidrelétricas (</a:t>
            </a:r>
            <a:r>
              <a:rPr lang="pt-BR" sz="2000" dirty="0" err="1"/>
              <a:t>PCHs</a:t>
            </a:r>
            <a:r>
              <a:rPr lang="pt-BR" sz="2000" dirty="0"/>
              <a:t>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07 centrais geradoras hidrelétricas (</a:t>
            </a:r>
            <a:r>
              <a:rPr lang="pt-BR" sz="2000" dirty="0" err="1"/>
              <a:t>CGHs</a:t>
            </a:r>
            <a:r>
              <a:rPr lang="pt-BR" sz="2000" dirty="0"/>
              <a:t>). </a:t>
            </a:r>
          </a:p>
          <a:p>
            <a:r>
              <a:rPr lang="pt-BR" sz="2000" dirty="0"/>
              <a:t>TOTAL INSTALADA de </a:t>
            </a:r>
            <a:r>
              <a:rPr lang="pt-BR" sz="2000" b="1" dirty="0"/>
              <a:t>1.326,5 MW.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A UHE Porto Primavera está situada no rio Paraná, porém inunda uma área de 160,87 km² da UGRH Paranapanema e tem potencial de 1.540 MW.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/>
              <a:t>Com isso, o potencial total a ser considerado é de </a:t>
            </a:r>
            <a:r>
              <a:rPr lang="pt-BR" sz="2000" b="1" dirty="0"/>
              <a:t>2.826,5 MW.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162" y="2411837"/>
            <a:ext cx="6560195" cy="43032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7967" t="63804" r="26634" b="8851"/>
          <a:stretch/>
        </p:blipFill>
        <p:spPr>
          <a:xfrm>
            <a:off x="7272269" y="2450048"/>
            <a:ext cx="3583142" cy="9948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1681" t="23532" r="60257" b="20930"/>
          <a:stretch/>
        </p:blipFill>
        <p:spPr>
          <a:xfrm>
            <a:off x="7272269" y="3647440"/>
            <a:ext cx="3583142" cy="29409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35162" y="2411837"/>
            <a:ext cx="1378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>
                <a:solidFill>
                  <a:schemeClr val="bg1"/>
                </a:solidFill>
              </a:rPr>
              <a:t>Fonte: ONS</a:t>
            </a:r>
          </a:p>
        </p:txBody>
      </p:sp>
    </p:spTree>
    <p:extLst>
      <p:ext uri="{BB962C8B-B14F-4D97-AF65-F5344CB8AC3E}">
        <p14:creationId xmlns:p14="http://schemas.microsoft.com/office/powerpoint/2010/main" xmlns="" val="315997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20" b="17797"/>
          <a:stretch/>
        </p:blipFill>
        <p:spPr>
          <a:xfrm>
            <a:off x="-1" y="13326"/>
            <a:ext cx="12191999" cy="696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384" y="116632"/>
            <a:ext cx="10931704" cy="1067111"/>
          </a:xfrm>
        </p:spPr>
        <p:txBody>
          <a:bodyPr>
            <a:normAutofit/>
          </a:bodyPr>
          <a:lstStyle/>
          <a:p>
            <a:pPr algn="ctr"/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USOS DOS RECURSOS HÍDRICOS NA BACIA DO PARANAPANEMA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2543" y="1183743"/>
            <a:ext cx="11799044" cy="2664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PISCICULTURA</a:t>
            </a:r>
          </a:p>
          <a:p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Cenário de estimativa da produção de peixes (</a:t>
            </a:r>
            <a:r>
              <a:rPr lang="pt-BR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tilápia</a:t>
            </a:r>
            <a:r>
              <a:rPr lang="pt-B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seguida pela ANA para a emissão de outorgas [capacidade de suporte de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Dillon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Rigler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(1974)]. </a:t>
            </a:r>
          </a:p>
          <a:p>
            <a:pPr lvl="1">
              <a:buFont typeface="+mj-lt"/>
              <a:buAutoNum type="arabicPeriod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 potencial anual seria de </a:t>
            </a:r>
            <a:r>
              <a:rPr lang="pt-BR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mil toneladas de peixe / ano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fontAlgn="auto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NAVEGAÇÃO</a:t>
            </a:r>
          </a:p>
          <a:p>
            <a:pPr fontAlgn="auto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Apesar de inexistência de eclusas. </a:t>
            </a:r>
          </a:p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</a:p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IRRIGAÇÃO</a:t>
            </a:r>
          </a:p>
          <a:p>
            <a:pPr marL="0" indent="0">
              <a:buNone/>
            </a:pPr>
            <a:r>
              <a:rPr lang="pt-BR" u="sng" dirty="0">
                <a:latin typeface="Arial" panose="020B0604020202020204" pitchFamily="34" charset="0"/>
                <a:cs typeface="Arial" panose="020B0604020202020204" pitchFamily="34" charset="0"/>
              </a:rPr>
              <a:t>SANEAMENTO E ABASTECIMENTO</a:t>
            </a:r>
          </a:p>
          <a:p>
            <a:pPr fontAlgn="auto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+mj-lt"/>
              <a:buAutoNum type="arabicPeriod"/>
            </a:pPr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8768" y="3351104"/>
            <a:ext cx="3538723" cy="2429838"/>
          </a:xfrm>
          <a:prstGeom prst="rect">
            <a:avLst/>
          </a:prstGeom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3047" y="4787756"/>
            <a:ext cx="3048954" cy="20702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cxnSp>
        <p:nvCxnSpPr>
          <p:cNvPr id="9" name="Conector de Seta Reta 8"/>
          <p:cNvCxnSpPr/>
          <p:nvPr/>
        </p:nvCxnSpPr>
        <p:spPr>
          <a:xfrm flipV="1">
            <a:off x="2404153" y="4099389"/>
            <a:ext cx="4161034" cy="103769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412828" y="5934677"/>
            <a:ext cx="4131864" cy="15789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0911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5" y="-108284"/>
            <a:ext cx="12296274" cy="696628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DD6E2AA-4E77-4A01-BE1C-8454D835E5BF}"/>
              </a:ext>
            </a:extLst>
          </p:cNvPr>
          <p:cNvSpPr/>
          <p:nvPr/>
        </p:nvSpPr>
        <p:spPr>
          <a:xfrm>
            <a:off x="-1" y="1"/>
            <a:ext cx="12192000" cy="584775"/>
          </a:xfrm>
          <a:prstGeom prst="rect">
            <a:avLst/>
          </a:prstGeom>
        </p:spPr>
        <p:txBody>
          <a:bodyPr wrap="square" num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/>
              <a:t>UM NOVO PERÍODO CRÍTICO DO SIN </a:t>
            </a:r>
            <a:r>
              <a:rPr lang="pt-BR" sz="3200" dirty="0"/>
              <a:t>(Sistema Interligado Nacional)  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8826" t="25404" r="32482" b="11934"/>
          <a:stretch/>
        </p:blipFill>
        <p:spPr>
          <a:xfrm>
            <a:off x="445438" y="1670428"/>
            <a:ext cx="7103028" cy="426582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28081" y="6211668"/>
            <a:ext cx="634858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1600" i="1" dirty="0"/>
              <a:t>Fonte: https://drudu6g9smo13.cloudfront.net/wp-content/uploads/2020/08/ONS_PEN2020_24_final-5.pdf?x20516</a:t>
            </a:r>
          </a:p>
        </p:txBody>
      </p:sp>
      <p:sp>
        <p:nvSpPr>
          <p:cNvPr id="7" name="Retângulo 6"/>
          <p:cNvSpPr/>
          <p:nvPr/>
        </p:nvSpPr>
        <p:spPr>
          <a:xfrm>
            <a:off x="7727869" y="1955219"/>
            <a:ext cx="4284726" cy="3108543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Ao se incluir as vazões afluentes de janeiro de 2019 a junho de 2020 no histórico de vazões, a simulação indica um novo período crítico, de julho de 2012 a dezembro de 2019.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8658" y="747098"/>
            <a:ext cx="1199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uma simulação para cálculo da energia firme de um sistema hidroelétrico, o período crítico é o intervalo de tempo em que o sistema passa da situação de máximo a mínimo armazenamento, sem reenchimentos intermediários. O período crítico atualmente utilizado no setor elétrico compreende o horizonte de junho de 1949 a novembro de 1956.</a:t>
            </a:r>
          </a:p>
        </p:txBody>
      </p:sp>
    </p:spTree>
    <p:extLst>
      <p:ext uri="{BB962C8B-B14F-4D97-AF65-F5344CB8AC3E}">
        <p14:creationId xmlns:p14="http://schemas.microsoft.com/office/powerpoint/2010/main" xmlns="" val="27546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5" y="-108284"/>
            <a:ext cx="12296274" cy="6966284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BDD6E2AA-4E77-4A01-BE1C-8454D835E5BF}"/>
              </a:ext>
            </a:extLst>
          </p:cNvPr>
          <p:cNvSpPr/>
          <p:nvPr/>
        </p:nvSpPr>
        <p:spPr>
          <a:xfrm>
            <a:off x="-1" y="1"/>
            <a:ext cx="12192000" cy="584775"/>
          </a:xfrm>
          <a:prstGeom prst="rect">
            <a:avLst/>
          </a:prstGeom>
        </p:spPr>
        <p:txBody>
          <a:bodyPr wrap="square" numCol="1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/>
              <a:t>UM NOVO PERÍODO CRÍTICO DO SIN </a:t>
            </a:r>
            <a:r>
              <a:rPr lang="pt-BR" sz="3200" dirty="0"/>
              <a:t>(Sistema Interligado Nacional)  </a:t>
            </a:r>
            <a:endParaRPr lang="pt-BR" sz="3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579" y="584776"/>
            <a:ext cx="8555420" cy="533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4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5" y="-108284"/>
            <a:ext cx="12296274" cy="696628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4568" y="5746291"/>
            <a:ext cx="1539831" cy="153983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893" t="16728" r="7248" b="21507"/>
          <a:stretch/>
        </p:blipFill>
        <p:spPr>
          <a:xfrm>
            <a:off x="1549112" y="0"/>
            <a:ext cx="7449670" cy="66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00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CAAAA53E-3373-47D7-B18A-EBE49551F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420" b="17797"/>
          <a:stretch/>
        </p:blipFill>
        <p:spPr>
          <a:xfrm>
            <a:off x="-104275" y="-108284"/>
            <a:ext cx="12296274" cy="696628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9217" t="18045" r="31281" b="13093"/>
          <a:stretch/>
        </p:blipFill>
        <p:spPr>
          <a:xfrm>
            <a:off x="10509" y="3368566"/>
            <a:ext cx="5360276" cy="34894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9316" t="18727" r="31383" b="14894"/>
          <a:stretch/>
        </p:blipFill>
        <p:spPr>
          <a:xfrm>
            <a:off x="5110125" y="3375048"/>
            <a:ext cx="5542043" cy="34894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9309" t="17518" r="31600" b="14868"/>
          <a:stretch/>
        </p:blipFill>
        <p:spPr>
          <a:xfrm>
            <a:off x="2219779" y="113914"/>
            <a:ext cx="5780691" cy="37206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96DEE66-EC62-4B88-B14C-108892B936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2168" y="5593891"/>
            <a:ext cx="1539831" cy="15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251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</TotalTime>
  <Words>883</Words>
  <Application>Microsoft Office PowerPoint</Application>
  <PresentationFormat>Personalizar</PresentationFormat>
  <Paragraphs>85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Slide 2</vt:lpstr>
      <vt:lpstr>Slide 3</vt:lpstr>
      <vt:lpstr>Slide 4</vt:lpstr>
      <vt:lpstr>USOS DOS RECURSOS HÍDRICOS NA BACIA DO PARANAPANEMA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Situação dos reservatórios do Paranapanema em 07/12/2020</vt:lpstr>
      <vt:lpstr>Situação dos reservatórios do Paranapanema em 19/01/2021</vt:lpstr>
      <vt:lpstr>POSTURA DO COMITÊ NAS REUNIÕES DA SALA DE CRISE Com o apoio de todos os envolvidos, principalmente dos órgãos gestores (ANA, IAT e DAEE)</vt:lpstr>
      <vt:lpstr>NAS ÚLTIMAS REUNIÕES DA SALA DE CRISE FORAM INDICADAS AO CBH PARANAPANEMA ALGUMAS AÇÕES NECESSÁRIAS</vt:lpstr>
      <vt:lpstr>NAS ÚLTIMAS REUNIÕES DA SALA DE CRISE FORAM INDICADAS AO CBH PARANAPANEMA ALGUMAS AÇÕES NECESSÁRIAS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Malu</cp:lastModifiedBy>
  <cp:revision>87</cp:revision>
  <dcterms:created xsi:type="dcterms:W3CDTF">2020-03-16T18:05:46Z</dcterms:created>
  <dcterms:modified xsi:type="dcterms:W3CDTF">2021-01-21T19:40:43Z</dcterms:modified>
</cp:coreProperties>
</file>